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1"/>
  </p:sldMasterIdLst>
  <p:notesMasterIdLst>
    <p:notesMasterId r:id="rId16"/>
  </p:notesMasterIdLst>
  <p:sldIdLst>
    <p:sldId id="256" r:id="rId2"/>
    <p:sldId id="258" r:id="rId3"/>
    <p:sldId id="259" r:id="rId4"/>
    <p:sldId id="257" r:id="rId5"/>
    <p:sldId id="266" r:id="rId6"/>
    <p:sldId id="260" r:id="rId7"/>
    <p:sldId id="262" r:id="rId8"/>
    <p:sldId id="267" r:id="rId9"/>
    <p:sldId id="263" r:id="rId10"/>
    <p:sldId id="264" r:id="rId11"/>
    <p:sldId id="268" r:id="rId12"/>
    <p:sldId id="265" r:id="rId13"/>
    <p:sldId id="269"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9"/>
    <p:restoredTop sz="52270"/>
  </p:normalViewPr>
  <p:slideViewPr>
    <p:cSldViewPr snapToGrid="0">
      <p:cViewPr varScale="1">
        <p:scale>
          <a:sx n="58" d="100"/>
          <a:sy n="58" d="100"/>
        </p:scale>
        <p:origin x="208"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5CEBD-1699-D74C-A306-FEFBFB58A147}" type="datetimeFigureOut">
              <a:rPr lang="en-US" smtClean="0"/>
              <a:t>4/23/23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31D81-605F-704C-AE23-F53CC9108623}" type="slidenum">
              <a:rPr lang="en-US" smtClean="0"/>
              <a:t>‹#›</a:t>
            </a:fld>
            <a:endParaRPr lang="en-US" dirty="0"/>
          </a:p>
        </p:txBody>
      </p:sp>
    </p:spTree>
    <p:extLst>
      <p:ext uri="{BB962C8B-B14F-4D97-AF65-F5344CB8AC3E}">
        <p14:creationId xmlns:p14="http://schemas.microsoft.com/office/powerpoint/2010/main" val="263990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31D81-605F-704C-AE23-F53CC9108623}" type="slidenum">
              <a:rPr lang="en-US" smtClean="0"/>
              <a:t>1</a:t>
            </a:fld>
            <a:endParaRPr lang="en-US" dirty="0"/>
          </a:p>
        </p:txBody>
      </p:sp>
    </p:spTree>
    <p:extLst>
      <p:ext uri="{BB962C8B-B14F-4D97-AF65-F5344CB8AC3E}">
        <p14:creationId xmlns:p14="http://schemas.microsoft.com/office/powerpoint/2010/main" val="60586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31D81-605F-704C-AE23-F53CC9108623}" type="slidenum">
              <a:rPr lang="en-US" smtClean="0"/>
              <a:t>2</a:t>
            </a:fld>
            <a:endParaRPr lang="en-US" dirty="0"/>
          </a:p>
        </p:txBody>
      </p:sp>
    </p:spTree>
    <p:extLst>
      <p:ext uri="{BB962C8B-B14F-4D97-AF65-F5344CB8AC3E}">
        <p14:creationId xmlns:p14="http://schemas.microsoft.com/office/powerpoint/2010/main" val="348918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sz="1200" b="0" i="1" u="none" strike="noStrike" dirty="0">
                <a:solidFill>
                  <a:srgbClr val="000000"/>
                </a:solidFill>
                <a:effectLst/>
                <a:latin typeface="Arial" panose="020B0604020202020204" pitchFamily="34" charset="0"/>
              </a:rPr>
              <a:t>Corporate Culture and Communication</a:t>
            </a:r>
            <a:r>
              <a:rPr lang="en-US" sz="1200" b="0" i="0" u="none" strike="noStrike" dirty="0">
                <a:solidFill>
                  <a:srgbClr val="000000"/>
                </a:solidFill>
                <a:effectLst/>
                <a:latin typeface="Arial" panose="020B0604020202020204" pitchFamily="34" charset="0"/>
              </a:rPr>
              <a:t>: Amazon is known for its intense work culture, which can be both a strength and a weakness. The company prioritizes customer satisfaction and innovation above all else, and this is reflected in the corporate statement. However, this intense focus can lead to a high-pressure work environment that may not be suitable for everyone. In terms of communication, Amazon is known for its data-driven approach, which can sometimes prioritize numbers over people.</a:t>
            </a:r>
            <a:endParaRPr lang="en-US" b="0" i="0" u="none" strike="noStrike" dirty="0">
              <a:solidFill>
                <a:srgbClr val="000000"/>
              </a:solidFill>
              <a:effectLst/>
            </a:endParaRPr>
          </a:p>
          <a:p>
            <a:pPr algn="l" rtl="0">
              <a:spcBef>
                <a:spcPts val="0"/>
              </a:spcBef>
              <a:spcAft>
                <a:spcPts val="0"/>
              </a:spcAft>
            </a:pPr>
            <a:r>
              <a:rPr lang="en-US" sz="1200" b="0" i="1" u="none" strike="noStrike" dirty="0">
                <a:solidFill>
                  <a:srgbClr val="000000"/>
                </a:solidFill>
                <a:effectLst/>
                <a:latin typeface="Arial" panose="020B0604020202020204" pitchFamily="34" charset="0"/>
              </a:rPr>
              <a:t>Interpersonal Communication</a:t>
            </a:r>
            <a:r>
              <a:rPr lang="en-US" sz="1200" b="0" i="0" u="none" strike="noStrike" dirty="0">
                <a:solidFill>
                  <a:srgbClr val="000000"/>
                </a:solidFill>
                <a:effectLst/>
                <a:latin typeface="Arial" panose="020B0604020202020204" pitchFamily="34" charset="0"/>
              </a:rPr>
              <a:t>: As a senior product manager at Amazon, interpersonal communication skills are crucial. The job involves working with cross-functional teams, communicating with stakeholders, and managing projects. The ability to communicate effectively with others and build strong relationships is essential.</a:t>
            </a:r>
            <a:endParaRPr lang="en-US" b="0" i="0" u="none" strike="noStrike" dirty="0">
              <a:solidFill>
                <a:srgbClr val="000000"/>
              </a:solidFill>
              <a:effectLst/>
            </a:endParaRPr>
          </a:p>
          <a:p>
            <a:pPr algn="l" rtl="0">
              <a:spcBef>
                <a:spcPts val="0"/>
              </a:spcBef>
              <a:spcAft>
                <a:spcPts val="0"/>
              </a:spcAft>
            </a:pPr>
            <a:r>
              <a:rPr lang="en-US" sz="1200" b="0" i="1" u="none" strike="noStrike" dirty="0">
                <a:solidFill>
                  <a:srgbClr val="000000"/>
                </a:solidFill>
                <a:effectLst/>
                <a:latin typeface="Arial" panose="020B0604020202020204" pitchFamily="34" charset="0"/>
              </a:rPr>
              <a:t>Organizational Communication</a:t>
            </a:r>
            <a:r>
              <a:rPr lang="en-US" sz="1200" b="0" i="0" u="none" strike="noStrike" dirty="0">
                <a:solidFill>
                  <a:srgbClr val="000000"/>
                </a:solidFill>
                <a:effectLst/>
                <a:latin typeface="Arial" panose="020B0604020202020204" pitchFamily="34" charset="0"/>
              </a:rPr>
              <a:t>: Amazon has a complex organizational structure, with many teams working on different projects. Effective organizational communication is critical for ensuring that everyone is aligned and working towards the same goals. As a senior product manager, the ability to communicate effectively with other teams and stakeholders is essential for success.</a:t>
            </a:r>
            <a:endParaRPr lang="en-US" dirty="0"/>
          </a:p>
          <a:p>
            <a:endParaRPr lang="en-US" dirty="0"/>
          </a:p>
        </p:txBody>
      </p:sp>
      <p:sp>
        <p:nvSpPr>
          <p:cNvPr id="4" name="Slide Number Placeholder 3"/>
          <p:cNvSpPr>
            <a:spLocks noGrp="1"/>
          </p:cNvSpPr>
          <p:nvPr>
            <p:ph type="sldNum" sz="quarter" idx="5"/>
          </p:nvPr>
        </p:nvSpPr>
        <p:spPr/>
        <p:txBody>
          <a:bodyPr/>
          <a:lstStyle/>
          <a:p>
            <a:fld id="{A9731D81-605F-704C-AE23-F53CC9108623}" type="slidenum">
              <a:rPr lang="en-US" smtClean="0"/>
              <a:t>5</a:t>
            </a:fld>
            <a:endParaRPr lang="en-US" dirty="0"/>
          </a:p>
        </p:txBody>
      </p:sp>
    </p:spTree>
    <p:extLst>
      <p:ext uri="{BB962C8B-B14F-4D97-AF65-F5344CB8AC3E}">
        <p14:creationId xmlns:p14="http://schemas.microsoft.com/office/powerpoint/2010/main" val="49648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800" b="0" i="0" u="none" strike="noStrike" dirty="0">
                <a:solidFill>
                  <a:srgbClr val="000000"/>
                </a:solidFill>
                <a:effectLst/>
                <a:latin typeface="Arial" panose="020B0604020202020204" pitchFamily="34" charset="0"/>
              </a:rPr>
              <a:t>In terms of acknowledging difference, the job listing for Amazon's Senior Product Manager emphasizes the importance of customer-centricity, which can be seen as a way of acknowledging the diversity of customer needs and preferences. while the job listing does not explicitly acknowledge difference in terms of diversity and inclusion, the emphasis on collaboration and effective communication can contribute to a more inclusive work environment where diverse perspectives are valued and respected. </a:t>
            </a:r>
          </a:p>
          <a:p>
            <a:pPr marL="342900" indent="-342900">
              <a:buAutoNum type="arabicPeriod"/>
            </a:pPr>
            <a:r>
              <a:rPr lang="en-US" sz="1800" b="0" i="0" u="none" strike="noStrike" dirty="0">
                <a:solidFill>
                  <a:srgbClr val="000000"/>
                </a:solidFill>
                <a:effectLst/>
                <a:latin typeface="Arial" panose="020B0604020202020204" pitchFamily="34" charset="0"/>
              </a:rPr>
              <a:t>The job listing for Senior Product Manager at Amazon emphasizes the importance of effective communication with cross-functional teams and stakeholders. The job description states that the Senior Product Manager will "work closely with cross-functional teams such as engineering, design, operations, finance, legal, and executive teams to bring products to market, develop and grow business opportunities, and enhance our customer experience." This indicates that effective communication with cross-functional teams is critical for success in this role.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dirty="0">
                <a:solidFill>
                  <a:srgbClr val="000000"/>
                </a:solidFill>
                <a:effectLst/>
                <a:latin typeface="Arial" panose="020B0604020202020204" pitchFamily="34" charset="0"/>
              </a:rPr>
              <a:t>-  By incorporating language that explicitly acknowledges the importance of diversity and inclusion in the workplace, and by providing examples of how the company has prioritized diversity and inclusion in its hiring and workplace practices, job listings and corporate statements can more directly affirm difference and attract workers who value diversity and inclusion. This can contribute to a more diverse and inclusive workplace culture, and help the company attract and retain a diverse and talented workforce.</a:t>
            </a:r>
          </a:p>
          <a:p>
            <a:pPr marL="342900" indent="-342900">
              <a:buAutoNum type="arabicPeriod"/>
            </a:pPr>
            <a:endParaRPr lang="en-US" sz="1800" b="0" i="0" u="none" strike="noStrike" dirty="0">
              <a:solidFill>
                <a:srgbClr val="000000"/>
              </a:solidFill>
              <a:effectLst/>
              <a:latin typeface="Arial" panose="020B0604020202020204" pitchFamily="34" charset="0"/>
            </a:endParaRP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9731D81-605F-704C-AE23-F53CC9108623}" type="slidenum">
              <a:rPr lang="en-US" smtClean="0"/>
              <a:t>6</a:t>
            </a:fld>
            <a:endParaRPr lang="en-US" dirty="0"/>
          </a:p>
        </p:txBody>
      </p:sp>
    </p:spTree>
    <p:extLst>
      <p:ext uri="{BB962C8B-B14F-4D97-AF65-F5344CB8AC3E}">
        <p14:creationId xmlns:p14="http://schemas.microsoft.com/office/powerpoint/2010/main" val="171953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sz="1200" b="0" i="1" u="none" strike="noStrike" dirty="0">
                <a:solidFill>
                  <a:srgbClr val="000000"/>
                </a:solidFill>
                <a:effectLst/>
                <a:latin typeface="Arial" panose="020B0604020202020204" pitchFamily="34" charset="0"/>
              </a:rPr>
              <a:t>Corporate Culture and Communication</a:t>
            </a:r>
            <a:r>
              <a:rPr lang="en-US" sz="1200" b="0" i="0" u="none" strike="noStrike" dirty="0">
                <a:solidFill>
                  <a:srgbClr val="000000"/>
                </a:solidFill>
                <a:effectLst/>
                <a:latin typeface="Arial" panose="020B0604020202020204" pitchFamily="34" charset="0"/>
              </a:rPr>
              <a:t>: Tesla is known for its mission-driven culture, which prioritizes sustainability and innovation. The corporate statement reflects this mission and emphasizes the importance of sustainability. However, Tesla has also been criticized for its intense work culture and lack of work-life balance.</a:t>
            </a:r>
            <a:endParaRPr lang="en-US" b="0" i="0" u="none" strike="noStrike" dirty="0">
              <a:solidFill>
                <a:srgbClr val="000000"/>
              </a:solidFill>
              <a:effectLst/>
            </a:endParaRPr>
          </a:p>
          <a:p>
            <a:pPr algn="l" rtl="0">
              <a:spcBef>
                <a:spcPts val="0"/>
              </a:spcBef>
              <a:spcAft>
                <a:spcPts val="0"/>
              </a:spcAft>
            </a:pPr>
            <a:r>
              <a:rPr lang="en-US" sz="1200" b="0" i="1" u="none" strike="noStrike" dirty="0">
                <a:solidFill>
                  <a:srgbClr val="000000"/>
                </a:solidFill>
                <a:effectLst/>
                <a:latin typeface="Arial" panose="020B0604020202020204" pitchFamily="34" charset="0"/>
              </a:rPr>
              <a:t>Interpersonal Communication</a:t>
            </a:r>
            <a:r>
              <a:rPr lang="en-US" sz="1200" b="0" i="0" u="none" strike="noStrike" dirty="0">
                <a:solidFill>
                  <a:srgbClr val="000000"/>
                </a:solidFill>
                <a:effectLst/>
                <a:latin typeface="Arial" panose="020B0604020202020204" pitchFamily="34" charset="0"/>
              </a:rPr>
              <a:t>: As an operations manager at Tesla, interpersonal communication skills are essential. The job involves managing teams, communicating with stakeholders, and ensuring that operations are running smoothly. The ability to communicate effectively and build strong relationships is critical for success.</a:t>
            </a:r>
            <a:endParaRPr lang="en-US" b="0" i="0" u="none" strike="noStrike" dirty="0">
              <a:solidFill>
                <a:srgbClr val="000000"/>
              </a:solidFill>
              <a:effectLst/>
            </a:endParaRPr>
          </a:p>
          <a:p>
            <a:pPr algn="l" rtl="0">
              <a:spcBef>
                <a:spcPts val="0"/>
              </a:spcBef>
              <a:spcAft>
                <a:spcPts val="0"/>
              </a:spcAft>
            </a:pPr>
            <a:r>
              <a:rPr lang="en-US" sz="1200" b="0" i="1" u="none" strike="noStrike" dirty="0">
                <a:solidFill>
                  <a:srgbClr val="000000"/>
                </a:solidFill>
                <a:effectLst/>
                <a:latin typeface="Arial" panose="020B0604020202020204" pitchFamily="34" charset="0"/>
              </a:rPr>
              <a:t>Organizational Communication</a:t>
            </a:r>
            <a:r>
              <a:rPr lang="en-US" sz="1200" b="0" i="0" u="none" strike="noStrike" dirty="0">
                <a:solidFill>
                  <a:srgbClr val="000000"/>
                </a:solidFill>
                <a:effectLst/>
                <a:latin typeface="Arial" panose="020B0604020202020204" pitchFamily="34" charset="0"/>
              </a:rPr>
              <a:t>: Tesla has a decentralized organizational structure, with different teams working on different projects. Effective organizational communication is essential for ensuring that everyone is aligned and working towards the same goals. As an operations manager, the ability to communicate effectively with other teams and stakeholders is critical for success.</a:t>
            </a:r>
            <a:endParaRPr lang="en-US" b="0" i="0" u="none" strike="noStrike"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A9731D81-605F-704C-AE23-F53CC9108623}" type="slidenum">
              <a:rPr lang="en-US" smtClean="0"/>
              <a:t>8</a:t>
            </a:fld>
            <a:endParaRPr lang="en-US" dirty="0"/>
          </a:p>
        </p:txBody>
      </p:sp>
    </p:spTree>
    <p:extLst>
      <p:ext uri="{BB962C8B-B14F-4D97-AF65-F5344CB8AC3E}">
        <p14:creationId xmlns:p14="http://schemas.microsoft.com/office/powerpoint/2010/main" val="398911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800" b="0" i="0" u="none" strike="noStrike" dirty="0">
                <a:solidFill>
                  <a:srgbClr val="000000"/>
                </a:solidFill>
                <a:effectLst/>
                <a:latin typeface="Arial" panose="020B0604020202020204" pitchFamily="34" charset="0"/>
              </a:rPr>
              <a:t>Tesla's mission of accelerating the world's transition to sustainable energy can be seen as acknowledging the importance of environmental sustainability and the need for diverse solutions to address this challenge. while the job listing does not explicitly acknowledge difference in terms of diversity and inclusion, the emphasis on collaboration and effective communication can contribute to a more inclusive work environment where diverse perspectives are valued and respected.</a:t>
            </a:r>
          </a:p>
          <a:p>
            <a:pPr marL="228600" indent="-228600">
              <a:buAutoNum type="arabicPeriod"/>
            </a:pPr>
            <a:r>
              <a:rPr lang="en-US" sz="1800" b="0" i="0" u="none" strike="noStrike" dirty="0">
                <a:solidFill>
                  <a:srgbClr val="000000"/>
                </a:solidFill>
                <a:effectLst/>
                <a:latin typeface="Arial" panose="020B0604020202020204" pitchFamily="34" charset="0"/>
              </a:rPr>
              <a:t>The job listing for Operations Manager at Tesla emphasizes the importance of clear and effective communication with teams and stakeholders. The job description states that the Operations Manager will "lead, manage, and inspire a team of associates and managers to deliver operational excellence," which requires strong communication skills. The job listing also emphasizes the importance of building relationships with suppliers and partners, which requires effective communication skills.</a:t>
            </a:r>
          </a:p>
          <a:p>
            <a:pPr marL="228600" indent="-228600">
              <a:buAutoNum type="arabicPeriod"/>
            </a:pPr>
            <a:r>
              <a:rPr lang="en-US" sz="1800" b="0" i="0" u="none" strike="noStrike" dirty="0">
                <a:solidFill>
                  <a:srgbClr val="000000"/>
                </a:solidFill>
                <a:effectLst/>
                <a:latin typeface="Arial" panose="020B0604020202020204" pitchFamily="34" charset="0"/>
              </a:rPr>
              <a:t>- Include examples of how the company has prioritized diversity and inclusion in its hiring and workplace practices. This could be done by sharing statistics on the company's diversity, equity, and inclusion initiatives, or by highlighting specific employee resource groups or programs that the company has established to support underrepresented groups. </a:t>
            </a:r>
            <a:endParaRPr lang="en-US" dirty="0"/>
          </a:p>
        </p:txBody>
      </p:sp>
      <p:sp>
        <p:nvSpPr>
          <p:cNvPr id="4" name="Slide Number Placeholder 3"/>
          <p:cNvSpPr>
            <a:spLocks noGrp="1"/>
          </p:cNvSpPr>
          <p:nvPr>
            <p:ph type="sldNum" sz="quarter" idx="5"/>
          </p:nvPr>
        </p:nvSpPr>
        <p:spPr/>
        <p:txBody>
          <a:bodyPr/>
          <a:lstStyle/>
          <a:p>
            <a:fld id="{A9731D81-605F-704C-AE23-F53CC9108623}" type="slidenum">
              <a:rPr lang="en-US" smtClean="0"/>
              <a:t>9</a:t>
            </a:fld>
            <a:endParaRPr lang="en-US" dirty="0"/>
          </a:p>
        </p:txBody>
      </p:sp>
    </p:spTree>
    <p:extLst>
      <p:ext uri="{BB962C8B-B14F-4D97-AF65-F5344CB8AC3E}">
        <p14:creationId xmlns:p14="http://schemas.microsoft.com/office/powerpoint/2010/main" val="237151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sz="1200" b="0" i="1" u="none" strike="noStrike" dirty="0">
                <a:solidFill>
                  <a:srgbClr val="000000"/>
                </a:solidFill>
                <a:effectLst/>
                <a:latin typeface="Arial" panose="020B0604020202020204" pitchFamily="34" charset="0"/>
              </a:rPr>
              <a:t>Corporate Culture and Communication</a:t>
            </a:r>
            <a:r>
              <a:rPr lang="en-US" sz="1200" b="0" i="0" u="none" strike="noStrike" dirty="0">
                <a:solidFill>
                  <a:srgbClr val="000000"/>
                </a:solidFill>
                <a:effectLst/>
                <a:latin typeface="Arial" panose="020B0604020202020204" pitchFamily="34" charset="0"/>
              </a:rPr>
              <a:t>: Salesforce is known for its customer-centric culture, which prioritizes innovation and collaboration. The corporate statement reflects this focus on customer success and emphasizes the importance of innovation. Salesforce is also known for its emphasis on employee well-being and work-life balance.</a:t>
            </a:r>
            <a:endParaRPr lang="en-US" b="0" i="0" u="none" strike="noStrike" dirty="0">
              <a:solidFill>
                <a:srgbClr val="000000"/>
              </a:solidFill>
              <a:effectLst/>
            </a:endParaRPr>
          </a:p>
          <a:p>
            <a:pPr algn="l" rtl="0">
              <a:spcBef>
                <a:spcPts val="0"/>
              </a:spcBef>
              <a:spcAft>
                <a:spcPts val="0"/>
              </a:spcAft>
            </a:pPr>
            <a:r>
              <a:rPr lang="en-US" sz="1200" b="0" i="1" u="none" strike="noStrike" dirty="0">
                <a:solidFill>
                  <a:srgbClr val="000000"/>
                </a:solidFill>
                <a:effectLst/>
                <a:latin typeface="Arial" panose="020B0604020202020204" pitchFamily="34" charset="0"/>
              </a:rPr>
              <a:t>Interpersonal Communication</a:t>
            </a:r>
            <a:r>
              <a:rPr lang="en-US" sz="1200" b="0" i="0" u="none" strike="noStrike" dirty="0">
                <a:solidFill>
                  <a:srgbClr val="000000"/>
                </a:solidFill>
                <a:effectLst/>
                <a:latin typeface="Arial" panose="020B0604020202020204" pitchFamily="34" charset="0"/>
              </a:rPr>
              <a:t>: As a regional sales manager at Salesforce, interpersonal communication skills are essential. The job involves building relationships with customers, managing teams, and communicating with stakeholders. The ability to communicate effectively and build strong relationships is critical for success.</a:t>
            </a:r>
            <a:endParaRPr lang="en-US" b="0" i="0" u="none" strike="noStrike" dirty="0">
              <a:solidFill>
                <a:srgbClr val="000000"/>
              </a:solidFill>
              <a:effectLst/>
            </a:endParaRPr>
          </a:p>
          <a:p>
            <a:pPr algn="l" rtl="0">
              <a:spcBef>
                <a:spcPts val="0"/>
              </a:spcBef>
              <a:spcAft>
                <a:spcPts val="0"/>
              </a:spcAft>
            </a:pPr>
            <a:r>
              <a:rPr lang="en-US" sz="1200" b="0" i="1" u="none" strike="noStrike" dirty="0">
                <a:solidFill>
                  <a:srgbClr val="000000"/>
                </a:solidFill>
                <a:effectLst/>
                <a:latin typeface="Arial" panose="020B0604020202020204" pitchFamily="34" charset="0"/>
              </a:rPr>
              <a:t>Organizational Communication:</a:t>
            </a:r>
            <a:r>
              <a:rPr lang="en-US" sz="1200" b="0" i="0" u="none" strike="noStrike" dirty="0">
                <a:solidFill>
                  <a:srgbClr val="000000"/>
                </a:solidFill>
                <a:effectLst/>
                <a:latin typeface="Arial" panose="020B0604020202020204" pitchFamily="34" charset="0"/>
              </a:rPr>
              <a:t> Salesforce has a highly collaborative organizational structure, with teams working together to drive customer success. Effective organizational communication is essential for ensuring that everyone is aligned and working towards the same goals. As a regional sales manager, the ability to communicate effectively with other teams and stakeholders is critical for success.</a:t>
            </a:r>
            <a:endParaRPr lang="en-US" b="0" i="0" u="none" strike="noStrike"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A9731D81-605F-704C-AE23-F53CC9108623}" type="slidenum">
              <a:rPr lang="en-US" smtClean="0"/>
              <a:t>11</a:t>
            </a:fld>
            <a:endParaRPr lang="en-US" dirty="0"/>
          </a:p>
        </p:txBody>
      </p:sp>
    </p:spTree>
    <p:extLst>
      <p:ext uri="{BB962C8B-B14F-4D97-AF65-F5344CB8AC3E}">
        <p14:creationId xmlns:p14="http://schemas.microsoft.com/office/powerpoint/2010/main" val="100638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800" b="0" i="0" u="none" strike="noStrike" dirty="0">
                <a:solidFill>
                  <a:srgbClr val="000000"/>
                </a:solidFill>
                <a:effectLst/>
                <a:latin typeface="Arial" panose="020B0604020202020204" pitchFamily="34" charset="0"/>
              </a:rPr>
              <a:t>Salesforce's mission to help customers succeed with innovative solutions can also be seen as acknowledging the importance of diversity in terms of different customer needs and preferences. while the job listing does not explicitly acknowledge difference in terms of diversity and inclusion, the emphasis on collaboration and effective communication can contribute to a more inclusive work environment where diverse perspectives are valued and respected. </a:t>
            </a:r>
          </a:p>
          <a:p>
            <a:pPr marL="228600" indent="-228600">
              <a:buAutoNum type="arabicPeriod"/>
            </a:pPr>
            <a:r>
              <a:rPr lang="en-US" sz="1800" b="0" i="0" u="none" strike="noStrike" dirty="0">
                <a:solidFill>
                  <a:srgbClr val="000000"/>
                </a:solidFill>
                <a:effectLst/>
                <a:latin typeface="Arial" panose="020B0604020202020204" pitchFamily="34" charset="0"/>
              </a:rPr>
              <a:t>The job listing for Regional Sales Manager at Salesforce emphasizes the importance of collaborative communication with customers and internal teams. The job description states that the Regional Sales Manager will "lead a team of account executives to drive new business growth in the region and maintain strong customer relationships." This requires effective communication skills with both internal and external stakeholders. Additionally, Salesforce is known for its emphasis on collaboration and teamwork, which indicates that collaborative communication practices are valued within the organization</a:t>
            </a:r>
          </a:p>
          <a:p>
            <a:pPr marL="228600" indent="-228600">
              <a:buAutoNum type="arabicPeriod"/>
            </a:pPr>
            <a:r>
              <a:rPr lang="en-US" sz="1800" b="0" i="0" u="none" strike="noStrike" dirty="0">
                <a:solidFill>
                  <a:srgbClr val="000000"/>
                </a:solidFill>
                <a:effectLst/>
                <a:latin typeface="Arial" panose="020B0604020202020204" pitchFamily="34" charset="0"/>
              </a:rPr>
              <a:t>- Incorporate language that explicitly acknowledges the importance of diversity and inclusion in the workplace. This could be done by including statements that emphasize the company's commitment to creating a diverse and inclusive workplace, or by highlighting specific initiatives or programs that the company has implemented to support diversity and inclusion.</a:t>
            </a:r>
          </a:p>
        </p:txBody>
      </p:sp>
      <p:sp>
        <p:nvSpPr>
          <p:cNvPr id="4" name="Slide Number Placeholder 3"/>
          <p:cNvSpPr>
            <a:spLocks noGrp="1"/>
          </p:cNvSpPr>
          <p:nvPr>
            <p:ph type="sldNum" sz="quarter" idx="5"/>
          </p:nvPr>
        </p:nvSpPr>
        <p:spPr/>
        <p:txBody>
          <a:bodyPr/>
          <a:lstStyle/>
          <a:p>
            <a:fld id="{A9731D81-605F-704C-AE23-F53CC9108623}" type="slidenum">
              <a:rPr lang="en-US" smtClean="0"/>
              <a:t>12</a:t>
            </a:fld>
            <a:endParaRPr lang="en-US" dirty="0"/>
          </a:p>
        </p:txBody>
      </p:sp>
    </p:spTree>
    <p:extLst>
      <p:ext uri="{BB962C8B-B14F-4D97-AF65-F5344CB8AC3E}">
        <p14:creationId xmlns:p14="http://schemas.microsoft.com/office/powerpoint/2010/main" val="145899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dirty="0"/>
              <a:t>- </a:t>
            </a:r>
            <a:r>
              <a:rPr lang="en-US" sz="1800" b="0" i="0" u="none" strike="noStrike" dirty="0">
                <a:solidFill>
                  <a:srgbClr val="000000"/>
                </a:solidFill>
                <a:effectLst/>
                <a:latin typeface="Arial" panose="020B0604020202020204" pitchFamily="34" charset="0"/>
              </a:rPr>
              <a:t>Acknowledge differences: Allen emphasizes the importance of acknowledging differences among individuals and groups. This means recognizing and valuing diversity, and avoiding the assumption that everyone is the same or that differences don't matter.</a:t>
            </a:r>
            <a:endParaRPr lang="en-US" dirty="0"/>
          </a:p>
          <a:p>
            <a:pPr algn="l" rtl="0">
              <a:spcBef>
                <a:spcPts val="0"/>
              </a:spcBef>
              <a:spcAft>
                <a:spcPts val="0"/>
              </a:spcAft>
            </a:pPr>
            <a:r>
              <a:rPr lang="en-US" sz="1800" b="0" i="0" u="none" strike="noStrike" dirty="0">
                <a:solidFill>
                  <a:srgbClr val="000000"/>
                </a:solidFill>
                <a:effectLst/>
                <a:latin typeface="Arial" panose="020B0604020202020204" pitchFamily="34" charset="0"/>
              </a:rPr>
              <a:t>- Affirm differences: In addition to acknowledging differences, Allen suggests that it is important to affirm and celebrate diversity. This means creating an inclusive environment where everyone feels valued, respected, and included.</a:t>
            </a:r>
            <a:endParaRPr lang="en-US" dirty="0"/>
          </a:p>
          <a:p>
            <a:pPr algn="l" rtl="0">
              <a:spcBef>
                <a:spcPts val="0"/>
              </a:spcBef>
              <a:spcAft>
                <a:spcPts val="0"/>
              </a:spcAft>
            </a:pPr>
            <a:r>
              <a:rPr lang="en-US" sz="1800" b="0" i="0" u="none" strike="noStrike" dirty="0">
                <a:solidFill>
                  <a:srgbClr val="000000"/>
                </a:solidFill>
                <a:effectLst/>
                <a:latin typeface="Arial" panose="020B0604020202020204" pitchFamily="34" charset="0"/>
              </a:rPr>
              <a:t>- Accountability: Finally, Allen emphasizes the importance of holding individuals and organizations accountable for promoting diversity and inclusion. This means setting goals and measuring progress, and being willing to adapt and change course if necessary to ensure that everyone is included and valued.</a:t>
            </a:r>
            <a:endParaRPr lang="en-US" b="0" i="0" u="none" strike="noStrike" dirty="0">
              <a:solidFill>
                <a:srgbClr val="000000"/>
              </a:solidFill>
              <a:effectLst/>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A9731D81-605F-704C-AE23-F53CC9108623}" type="slidenum">
              <a:rPr lang="en-US" smtClean="0"/>
              <a:t>13</a:t>
            </a:fld>
            <a:endParaRPr lang="en-US" dirty="0"/>
          </a:p>
        </p:txBody>
      </p:sp>
    </p:spTree>
    <p:extLst>
      <p:ext uri="{BB962C8B-B14F-4D97-AF65-F5344CB8AC3E}">
        <p14:creationId xmlns:p14="http://schemas.microsoft.com/office/powerpoint/2010/main" val="45551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9704134F-8481-9F4F-B974-169BD3CF02BA}" type="datetime1">
              <a:rPr lang="en-US" smtClean="0"/>
              <a:t>4/23/23</a:t>
            </a:fld>
            <a:endParaRPr lang="en-US" dirty="0"/>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r>
              <a:rPr lang="en-US" dirty="0"/>
              <a:t>Karley Larison </a:t>
            </a:r>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dirty="0"/>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9869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C76AC038-B526-5E4B-9836-191853CE113B}" type="datetime1">
              <a:rPr lang="en-US" smtClean="0"/>
              <a:t>4/23/23</a:t>
            </a:fld>
            <a:endParaRPr lang="en-US" dirty="0"/>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r>
              <a:rPr lang="en-US" dirty="0"/>
              <a:t>Karley Larison </a:t>
            </a:r>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31257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641A3610-1ADA-E740-97FE-02EBD6EBAA79}" type="datetime1">
              <a:rPr lang="en-US" smtClean="0"/>
              <a:t>4/23/23</a:t>
            </a:fld>
            <a:endParaRPr lang="en-US" dirty="0"/>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r>
              <a:rPr lang="en-US" dirty="0"/>
              <a:t>Karley Larison </a:t>
            </a:r>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04274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3CA5E77E-09FA-E24A-812A-43DFD0FD29A3}" type="datetime1">
              <a:rPr lang="en-US" smtClean="0"/>
              <a:t>4/23/23</a:t>
            </a:fld>
            <a:endParaRPr lang="en-US" dirty="0"/>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r>
              <a:rPr lang="en-US" dirty="0"/>
              <a:t>Karley Larison </a:t>
            </a:r>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81981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E4331D9D-BB7D-8D4F-B0CB-79A1EE17E948}" type="datetime1">
              <a:rPr lang="en-US" smtClean="0"/>
              <a:t>4/23/23</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r>
              <a:rPr lang="en-US" dirty="0"/>
              <a:t>Karley Larison </a:t>
            </a:r>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dirty="0"/>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dirty="0">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41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BD61F5EB-3342-674A-A11B-00A6381917CC}" type="datetime1">
              <a:rPr lang="en-US" smtClean="0"/>
              <a:t>4/23/23</a:t>
            </a:fld>
            <a:endParaRPr lang="en-US" dirty="0"/>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r>
              <a:rPr lang="en-US" dirty="0"/>
              <a:t>Karley Larison </a:t>
            </a:r>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715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EA94C598-063A-434A-BC01-F137FADB6EB7}" type="datetime1">
              <a:rPr lang="en-US" smtClean="0"/>
              <a:t>4/23/23</a:t>
            </a:fld>
            <a:endParaRPr lang="en-US" dirty="0"/>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r>
              <a:rPr lang="en-US" dirty="0"/>
              <a:t>Karley Larison </a:t>
            </a:r>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50856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75B998B-61F2-454C-92CB-25E0978E2B2E}" type="datetime1">
              <a:rPr lang="en-US" smtClean="0"/>
              <a:t>4/23/23</a:t>
            </a:fld>
            <a:endParaRPr lang="en-US" dirty="0"/>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r>
              <a:rPr lang="en-US" dirty="0"/>
              <a:t>Karley Larison </a:t>
            </a:r>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412969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3E229F46-3F8A-8941-BCB1-2C8EA44C217B}" type="datetime1">
              <a:rPr lang="en-US" smtClean="0"/>
              <a:t>4/23/23</a:t>
            </a:fld>
            <a:endParaRPr lang="en-US" dirty="0"/>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r>
              <a:rPr lang="en-US" dirty="0"/>
              <a:t>Karley Larison </a:t>
            </a:r>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9149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E50DEFA6-5B61-084B-A7F0-F3821EBA6953}" type="datetime1">
              <a:rPr lang="en-US" smtClean="0"/>
              <a:t>4/23/23</a:t>
            </a:fld>
            <a:endParaRPr lang="en-US" dirty="0"/>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r>
              <a:rPr lang="en-US" dirty="0"/>
              <a:t>Karley Larison </a:t>
            </a:r>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dirty="0"/>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08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96CF39D3-613E-4044-8EA5-092A2C0D477A}" type="datetime1">
              <a:rPr lang="en-US" smtClean="0"/>
              <a:t>4/23/23</a:t>
            </a:fld>
            <a:endParaRPr lang="en-US" dirty="0"/>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r>
              <a:rPr lang="en-US" dirty="0"/>
              <a:t>Karley Larison </a:t>
            </a:r>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dirty="0"/>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05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BE26F194-E3BD-704D-BACB-02A1B7693FF4}" type="datetime1">
              <a:rPr lang="en-US" smtClean="0"/>
              <a:t>4/23/23</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r>
              <a:rPr lang="en-US" dirty="0"/>
              <a:t>Karley Larison </a:t>
            </a:r>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82327700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hyperlink" Target="https://salesforce.wd1.myworkdayjobs.com/en-US/External_Career_Site/job/New-York-New-York/Regional-Sales-Manager---Financial-Services_JR119344" TargetMode="External"/><Relationship Id="rId2" Type="http://schemas.openxmlformats.org/officeDocument/2006/relationships/hyperlink" Target="https://www.amazon.jobs/en/jobs/1768323/senior-product-manager-technic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A2EAD-E7C7-4F64-924A-52D34FD75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6E28BF-E18A-5E07-3DB2-F7E277464DAC}"/>
              </a:ext>
            </a:extLst>
          </p:cNvPr>
          <p:cNvSpPr>
            <a:spLocks noGrp="1"/>
          </p:cNvSpPr>
          <p:nvPr>
            <p:ph type="ctrTitle"/>
          </p:nvPr>
        </p:nvSpPr>
        <p:spPr>
          <a:xfrm>
            <a:off x="4875975" y="1080000"/>
            <a:ext cx="6307200" cy="2185200"/>
          </a:xfrm>
        </p:spPr>
        <p:txBody>
          <a:bodyPr>
            <a:normAutofit/>
          </a:bodyPr>
          <a:lstStyle/>
          <a:p>
            <a:r>
              <a:rPr lang="en-US" dirty="0"/>
              <a:t>COMM 351</a:t>
            </a:r>
            <a:br>
              <a:rPr lang="en-US" dirty="0"/>
            </a:br>
            <a:r>
              <a:rPr lang="en-US" dirty="0"/>
              <a:t>ePortfolio Part 3</a:t>
            </a:r>
          </a:p>
        </p:txBody>
      </p:sp>
      <p:sp>
        <p:nvSpPr>
          <p:cNvPr id="3" name="Subtitle 2">
            <a:extLst>
              <a:ext uri="{FF2B5EF4-FFF2-40B4-BE49-F238E27FC236}">
                <a16:creationId xmlns:a16="http://schemas.microsoft.com/office/drawing/2014/main" id="{AC6069CC-1BAD-2EFF-4C95-AFB9BC4FDD78}"/>
              </a:ext>
            </a:extLst>
          </p:cNvPr>
          <p:cNvSpPr>
            <a:spLocks noGrp="1"/>
          </p:cNvSpPr>
          <p:nvPr>
            <p:ph type="subTitle" idx="1"/>
          </p:nvPr>
        </p:nvSpPr>
        <p:spPr>
          <a:xfrm>
            <a:off x="4875975" y="4068000"/>
            <a:ext cx="6307200" cy="1710500"/>
          </a:xfrm>
        </p:spPr>
        <p:txBody>
          <a:bodyPr>
            <a:normAutofit/>
          </a:bodyPr>
          <a:lstStyle/>
          <a:p>
            <a:r>
              <a:rPr lang="en-US" dirty="0"/>
              <a:t>Karley Larison </a:t>
            </a:r>
          </a:p>
        </p:txBody>
      </p:sp>
      <p:pic>
        <p:nvPicPr>
          <p:cNvPr id="4" name="Picture 3" descr="Paper-craft flowers">
            <a:extLst>
              <a:ext uri="{FF2B5EF4-FFF2-40B4-BE49-F238E27FC236}">
                <a16:creationId xmlns:a16="http://schemas.microsoft.com/office/drawing/2014/main" id="{C175ED50-E5FA-E1BF-C39B-13CBE9E2D917}"/>
              </a:ext>
            </a:extLst>
          </p:cNvPr>
          <p:cNvPicPr>
            <a:picLocks noChangeAspect="1"/>
          </p:cNvPicPr>
          <p:nvPr/>
        </p:nvPicPr>
        <p:blipFill rotWithShape="1">
          <a:blip r:embed="rId3"/>
          <a:srcRect l="25529" r="18129"/>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9575"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56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933AC-3611-D5C5-7162-D043E0C7418F}"/>
              </a:ext>
            </a:extLst>
          </p:cNvPr>
          <p:cNvSpPr>
            <a:spLocks noGrp="1"/>
          </p:cNvSpPr>
          <p:nvPr>
            <p:ph type="title"/>
          </p:nvPr>
        </p:nvSpPr>
        <p:spPr>
          <a:xfrm>
            <a:off x="990000" y="945926"/>
            <a:ext cx="3531600" cy="2483074"/>
          </a:xfrm>
        </p:spPr>
        <p:txBody>
          <a:bodyPr anchor="t">
            <a:normAutofit/>
          </a:bodyPr>
          <a:lstStyle/>
          <a:p>
            <a:pPr algn="ctr">
              <a:lnSpc>
                <a:spcPct val="200000"/>
              </a:lnSpc>
            </a:pPr>
            <a:r>
              <a:rPr lang="en-US" dirty="0"/>
              <a:t>Company 3:</a:t>
            </a:r>
            <a:br>
              <a:rPr lang="en-US" dirty="0"/>
            </a:br>
            <a:r>
              <a:rPr lang="en-US" dirty="0"/>
              <a:t>Salesforce </a:t>
            </a:r>
          </a:p>
        </p:txBody>
      </p:sp>
      <p:sp>
        <p:nvSpPr>
          <p:cNvPr id="3" name="Content Placeholder 2">
            <a:extLst>
              <a:ext uri="{FF2B5EF4-FFF2-40B4-BE49-F238E27FC236}">
                <a16:creationId xmlns:a16="http://schemas.microsoft.com/office/drawing/2014/main" id="{6D5FA424-18FD-82F5-9D00-ED7DA20A4664}"/>
              </a:ext>
            </a:extLst>
          </p:cNvPr>
          <p:cNvSpPr>
            <a:spLocks noGrp="1"/>
          </p:cNvSpPr>
          <p:nvPr>
            <p:ph idx="1"/>
          </p:nvPr>
        </p:nvSpPr>
        <p:spPr>
          <a:xfrm>
            <a:off x="4997457" y="935999"/>
            <a:ext cx="6114543" cy="4832975"/>
          </a:xfrm>
        </p:spPr>
        <p:txBody>
          <a:bodyPr>
            <a:normAutofit lnSpcReduction="10000"/>
          </a:bodyPr>
          <a:lstStyle/>
          <a:p>
            <a:r>
              <a:rPr lang="en-US" dirty="0"/>
              <a:t>Regional Sales Manager</a:t>
            </a:r>
          </a:p>
          <a:p>
            <a:r>
              <a:rPr lang="en-US" sz="1900" b="0" i="0" u="none" strike="noStrike" dirty="0">
                <a:solidFill>
                  <a:schemeClr val="tx1"/>
                </a:solidFill>
                <a:effectLst/>
              </a:rPr>
              <a:t>“We believe that technology has the power to transform businesses and improve people's lives, and we are committed to driving this transformation through innovation, creativity, and a relentless focus on our customers' success. As an employee of Salesforce, you will be part of a dynamic, inclusive, and collaborative culture that values integrity, excellence, and a passion for making a difference in the world."</a:t>
            </a:r>
            <a:r>
              <a:rPr lang="en-US" sz="1900" dirty="0">
                <a:solidFill>
                  <a:schemeClr val="tx1"/>
                </a:solidFill>
              </a:rPr>
              <a:t> </a:t>
            </a:r>
          </a:p>
          <a:p>
            <a:endParaRPr lang="en-US" dirty="0"/>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sp>
        <p:nvSpPr>
          <p:cNvPr id="4" name="Footer Placeholder 3">
            <a:extLst>
              <a:ext uri="{FF2B5EF4-FFF2-40B4-BE49-F238E27FC236}">
                <a16:creationId xmlns:a16="http://schemas.microsoft.com/office/drawing/2014/main" id="{95666B40-550F-61A3-374D-B2883888CB72}"/>
              </a:ext>
            </a:extLst>
          </p:cNvPr>
          <p:cNvSpPr>
            <a:spLocks noGrp="1"/>
          </p:cNvSpPr>
          <p:nvPr>
            <p:ph type="ftr" sz="quarter" idx="11"/>
          </p:nvPr>
        </p:nvSpPr>
        <p:spPr/>
        <p:txBody>
          <a:bodyPr/>
          <a:lstStyle/>
          <a:p>
            <a:r>
              <a:rPr lang="en-US" dirty="0"/>
              <a:t>Karley Larison </a:t>
            </a:r>
          </a:p>
        </p:txBody>
      </p:sp>
      <p:pic>
        <p:nvPicPr>
          <p:cNvPr id="5" name="Audio Recording Apr 23, 2023 at 4:22:57 PM">
            <a:hlinkClick r:id="" action="ppaction://media"/>
            <a:extLst>
              <a:ext uri="{FF2B5EF4-FFF2-40B4-BE49-F238E27FC236}">
                <a16:creationId xmlns:a16="http://schemas.microsoft.com/office/drawing/2014/main" id="{1AE30D35-887A-0EB9-BEAB-D59123E95F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71273" y="5785110"/>
            <a:ext cx="812800" cy="812800"/>
          </a:xfrm>
          <a:prstGeom prst="rect">
            <a:avLst/>
          </a:prstGeom>
        </p:spPr>
      </p:pic>
    </p:spTree>
    <p:extLst>
      <p:ext uri="{BB962C8B-B14F-4D97-AF65-F5344CB8AC3E}">
        <p14:creationId xmlns:p14="http://schemas.microsoft.com/office/powerpoint/2010/main" val="188711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FDBE-B33E-9CB9-6A80-E41D51F9421A}"/>
              </a:ext>
            </a:extLst>
          </p:cNvPr>
          <p:cNvSpPr>
            <a:spLocks noGrp="1"/>
          </p:cNvSpPr>
          <p:nvPr>
            <p:ph type="title"/>
          </p:nvPr>
        </p:nvSpPr>
        <p:spPr/>
        <p:txBody>
          <a:bodyPr/>
          <a:lstStyle/>
          <a:p>
            <a:r>
              <a:rPr lang="en-US" dirty="0"/>
              <a:t>Company 3: Salesforce</a:t>
            </a:r>
          </a:p>
        </p:txBody>
      </p:sp>
      <p:sp>
        <p:nvSpPr>
          <p:cNvPr id="3" name="Content Placeholder 2">
            <a:extLst>
              <a:ext uri="{FF2B5EF4-FFF2-40B4-BE49-F238E27FC236}">
                <a16:creationId xmlns:a16="http://schemas.microsoft.com/office/drawing/2014/main" id="{3350E899-F17D-6B05-A17C-B8CCA41ACAC6}"/>
              </a:ext>
            </a:extLst>
          </p:cNvPr>
          <p:cNvSpPr>
            <a:spLocks noGrp="1"/>
          </p:cNvSpPr>
          <p:nvPr>
            <p:ph idx="1"/>
          </p:nvPr>
        </p:nvSpPr>
        <p:spPr>
          <a:xfrm>
            <a:off x="989400" y="1685925"/>
            <a:ext cx="10213200" cy="4671675"/>
          </a:xfrm>
        </p:spPr>
        <p:txBody>
          <a:bodyPr>
            <a:normAutofit/>
          </a:bodyPr>
          <a:lstStyle/>
          <a:p>
            <a:pPr algn="l" rtl="0">
              <a:spcBef>
                <a:spcPts val="0"/>
              </a:spcBef>
              <a:spcAft>
                <a:spcPts val="0"/>
              </a:spcAft>
            </a:pPr>
            <a:r>
              <a:rPr lang="en-US" sz="1800" b="0" i="1" u="none" strike="noStrike" dirty="0">
                <a:solidFill>
                  <a:srgbClr val="000000"/>
                </a:solidFill>
                <a:effectLst/>
                <a:latin typeface="Arial" panose="020B0604020202020204" pitchFamily="34" charset="0"/>
              </a:rPr>
              <a:t>Corporate Culture and Communication</a:t>
            </a:r>
            <a:r>
              <a:rPr lang="en-US" sz="1800" b="0" i="0" u="none" strike="noStrike" dirty="0">
                <a:solidFill>
                  <a:srgbClr val="000000"/>
                </a:solidFill>
                <a:effectLst/>
                <a:latin typeface="Arial" panose="020B0604020202020204" pitchFamily="34" charset="0"/>
              </a:rPr>
              <a:t>: The corporate statement reflects this focus on customer success and emphasizes the importance of innovation. Salesforce is also known for its emphasis on employee well-being and work-life balance.</a:t>
            </a:r>
            <a:endParaRPr lang="en-US" b="0" i="0" u="none" strike="noStrike" dirty="0">
              <a:solidFill>
                <a:srgbClr val="000000"/>
              </a:solidFill>
              <a:effectLst/>
            </a:endParaRPr>
          </a:p>
          <a:p>
            <a:pPr algn="l" rtl="0">
              <a:spcBef>
                <a:spcPts val="0"/>
              </a:spcBef>
              <a:spcAft>
                <a:spcPts val="0"/>
              </a:spcAft>
            </a:pPr>
            <a:r>
              <a:rPr lang="en-US" sz="1800" b="0" i="1" u="none" strike="noStrike" dirty="0">
                <a:solidFill>
                  <a:srgbClr val="000000"/>
                </a:solidFill>
                <a:effectLst/>
                <a:latin typeface="Arial" panose="020B0604020202020204" pitchFamily="34" charset="0"/>
              </a:rPr>
              <a:t>Interpersonal Communication</a:t>
            </a:r>
            <a:r>
              <a:rPr lang="en-US" sz="1800" b="0" i="0" u="none" strike="noStrike" dirty="0">
                <a:solidFill>
                  <a:srgbClr val="000000"/>
                </a:solidFill>
                <a:effectLst/>
                <a:latin typeface="Arial" panose="020B0604020202020204" pitchFamily="34" charset="0"/>
              </a:rPr>
              <a:t>: The job involves building relationships with customers, managing teams, and communicating with stakeholders. The ability to communicate effectively and build strong relationships is critical for success.</a:t>
            </a:r>
            <a:endParaRPr lang="en-US" b="0" i="0" u="none" strike="noStrike" dirty="0">
              <a:solidFill>
                <a:srgbClr val="000000"/>
              </a:solidFill>
              <a:effectLst/>
            </a:endParaRPr>
          </a:p>
          <a:p>
            <a:pPr algn="l" rtl="0">
              <a:spcBef>
                <a:spcPts val="0"/>
              </a:spcBef>
              <a:spcAft>
                <a:spcPts val="0"/>
              </a:spcAft>
            </a:pPr>
            <a:r>
              <a:rPr lang="en-US" sz="1800" b="0" i="1" u="none" strike="noStrike" dirty="0">
                <a:solidFill>
                  <a:srgbClr val="000000"/>
                </a:solidFill>
                <a:effectLst/>
                <a:latin typeface="Arial" panose="020B0604020202020204" pitchFamily="34" charset="0"/>
              </a:rPr>
              <a:t>Organizational Communication:</a:t>
            </a:r>
            <a:r>
              <a:rPr lang="en-US" sz="1800" b="0" i="0" u="none" strike="noStrike" dirty="0">
                <a:solidFill>
                  <a:srgbClr val="000000"/>
                </a:solidFill>
                <a:effectLst/>
                <a:latin typeface="Arial" panose="020B0604020202020204" pitchFamily="34" charset="0"/>
              </a:rPr>
              <a:t> Effective organizational communication is essential for ensuring that everyone is aligned and working towards the same goals. As a regional sales manager, the ability to communicate effectively with other teams and stakeholders is critical for success.</a:t>
            </a:r>
            <a:endParaRPr lang="en-US" b="0" i="0" u="none" strike="noStrike" dirty="0">
              <a:solidFill>
                <a:srgbClr val="000000"/>
              </a:solidFill>
              <a:effectLst/>
            </a:endParaRPr>
          </a:p>
        </p:txBody>
      </p:sp>
      <p:sp>
        <p:nvSpPr>
          <p:cNvPr id="4" name="Footer Placeholder 3">
            <a:extLst>
              <a:ext uri="{FF2B5EF4-FFF2-40B4-BE49-F238E27FC236}">
                <a16:creationId xmlns:a16="http://schemas.microsoft.com/office/drawing/2014/main" id="{EB728A11-9379-F075-55B2-63AE485BE29A}"/>
              </a:ext>
            </a:extLst>
          </p:cNvPr>
          <p:cNvSpPr>
            <a:spLocks noGrp="1"/>
          </p:cNvSpPr>
          <p:nvPr>
            <p:ph type="ftr" sz="quarter" idx="11"/>
          </p:nvPr>
        </p:nvSpPr>
        <p:spPr/>
        <p:txBody>
          <a:bodyPr/>
          <a:lstStyle/>
          <a:p>
            <a:r>
              <a:rPr lang="en-US" dirty="0"/>
              <a:t>Karley Larison </a:t>
            </a:r>
          </a:p>
        </p:txBody>
      </p:sp>
      <p:pic>
        <p:nvPicPr>
          <p:cNvPr id="6" name="Audio Recording Apr 23, 2023 at 4:41:01 PM">
            <a:hlinkClick r:id="" action="ppaction://media"/>
            <a:extLst>
              <a:ext uri="{FF2B5EF4-FFF2-40B4-BE49-F238E27FC236}">
                <a16:creationId xmlns:a16="http://schemas.microsoft.com/office/drawing/2014/main" id="{746E2F4C-667C-89B9-5DA4-6A677452B9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14829" y="5368800"/>
            <a:ext cx="812800" cy="812800"/>
          </a:xfrm>
          <a:prstGeom prst="rect">
            <a:avLst/>
          </a:prstGeom>
        </p:spPr>
      </p:pic>
    </p:spTree>
    <p:extLst>
      <p:ext uri="{BB962C8B-B14F-4D97-AF65-F5344CB8AC3E}">
        <p14:creationId xmlns:p14="http://schemas.microsoft.com/office/powerpoint/2010/main" val="20834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880E8E-4BC3-1428-5171-9B0481933B5F}"/>
              </a:ext>
            </a:extLst>
          </p:cNvPr>
          <p:cNvSpPr>
            <a:spLocks noGrp="1"/>
          </p:cNvSpPr>
          <p:nvPr>
            <p:ph type="title"/>
          </p:nvPr>
        </p:nvSpPr>
        <p:spPr>
          <a:xfrm>
            <a:off x="990000" y="945926"/>
            <a:ext cx="3531600" cy="2483074"/>
          </a:xfrm>
        </p:spPr>
        <p:txBody>
          <a:bodyPr anchor="t">
            <a:normAutofit/>
          </a:bodyPr>
          <a:lstStyle/>
          <a:p>
            <a:pPr algn="ctr">
              <a:lnSpc>
                <a:spcPct val="200000"/>
              </a:lnSpc>
            </a:pPr>
            <a:r>
              <a:rPr lang="en-US" dirty="0"/>
              <a:t>Company 3:</a:t>
            </a:r>
            <a:br>
              <a:rPr lang="en-US" dirty="0"/>
            </a:br>
            <a:r>
              <a:rPr lang="en-US" dirty="0"/>
              <a:t>Salesforce </a:t>
            </a:r>
          </a:p>
        </p:txBody>
      </p:sp>
      <p:sp>
        <p:nvSpPr>
          <p:cNvPr id="3" name="Content Placeholder 2">
            <a:extLst>
              <a:ext uri="{FF2B5EF4-FFF2-40B4-BE49-F238E27FC236}">
                <a16:creationId xmlns:a16="http://schemas.microsoft.com/office/drawing/2014/main" id="{CE9295F9-2889-47E1-B59F-CEFE82FFEFDB}"/>
              </a:ext>
            </a:extLst>
          </p:cNvPr>
          <p:cNvSpPr>
            <a:spLocks noGrp="1"/>
          </p:cNvSpPr>
          <p:nvPr>
            <p:ph idx="1"/>
          </p:nvPr>
        </p:nvSpPr>
        <p:spPr>
          <a:xfrm>
            <a:off x="4997457" y="935999"/>
            <a:ext cx="6114543" cy="4832975"/>
          </a:xfrm>
        </p:spPr>
        <p:txBody>
          <a:bodyPr>
            <a:normAutofit/>
          </a:bodyPr>
          <a:lstStyle/>
          <a:p>
            <a:pPr marL="0" indent="0">
              <a:buNone/>
            </a:pPr>
            <a:r>
              <a:rPr lang="en-US" dirty="0">
                <a:solidFill>
                  <a:schemeClr val="tx1"/>
                </a:solidFill>
              </a:rPr>
              <a:t>Corporate Culture Analysis </a:t>
            </a:r>
          </a:p>
          <a:p>
            <a:pPr marL="360000" lvl="2" indent="0">
              <a:buNone/>
            </a:pPr>
            <a:r>
              <a:rPr lang="en-US" dirty="0">
                <a:solidFill>
                  <a:schemeClr val="tx1"/>
                </a:solidFill>
              </a:rPr>
              <a:t>1</a:t>
            </a:r>
            <a:r>
              <a:rPr lang="en-US" sz="1800" dirty="0">
                <a:solidFill>
                  <a:schemeClr val="tx1"/>
                </a:solidFill>
              </a:rPr>
              <a:t>. I</a:t>
            </a:r>
            <a:r>
              <a:rPr lang="en-US" sz="1800" b="0" i="0" u="none" strike="noStrike" dirty="0">
                <a:solidFill>
                  <a:schemeClr val="tx1"/>
                </a:solidFill>
                <a:effectLst/>
              </a:rPr>
              <a:t>mportance of diversity</a:t>
            </a:r>
            <a:endParaRPr lang="en-US" sz="1800" dirty="0">
              <a:solidFill>
                <a:schemeClr val="tx1"/>
              </a:solidFill>
            </a:endParaRPr>
          </a:p>
          <a:p>
            <a:pPr marL="360000" lvl="2" indent="0">
              <a:buNone/>
            </a:pPr>
            <a:r>
              <a:rPr lang="en-US" sz="1800" dirty="0">
                <a:solidFill>
                  <a:schemeClr val="tx1"/>
                </a:solidFill>
              </a:rPr>
              <a:t>2. I</a:t>
            </a:r>
            <a:r>
              <a:rPr lang="en-US" sz="1800" b="0" i="0" u="none" strike="noStrike" dirty="0">
                <a:solidFill>
                  <a:schemeClr val="tx1"/>
                </a:solidFill>
                <a:effectLst/>
              </a:rPr>
              <a:t>mportance of collaborative communication</a:t>
            </a:r>
          </a:p>
          <a:p>
            <a:pPr marL="0" indent="0">
              <a:buNone/>
            </a:pPr>
            <a:r>
              <a:rPr lang="en-US" i="0" dirty="0">
                <a:solidFill>
                  <a:schemeClr val="tx1"/>
                </a:solidFill>
              </a:rPr>
              <a:t>Suggested Revisions or Considerations: </a:t>
            </a:r>
          </a:p>
          <a:p>
            <a:pPr indent="0">
              <a:buNone/>
            </a:pPr>
            <a:r>
              <a:rPr lang="en-US" sz="1800" dirty="0">
                <a:solidFill>
                  <a:schemeClr val="tx1"/>
                </a:solidFill>
              </a:rPr>
              <a:t>- </a:t>
            </a:r>
            <a:r>
              <a:rPr lang="en-US" sz="1800" b="0" i="0" u="none" strike="noStrike" dirty="0">
                <a:solidFill>
                  <a:schemeClr val="tx1"/>
                </a:solidFill>
                <a:effectLst/>
              </a:rPr>
              <a:t>Incorporate language that explicitly acknowledges the importance of diversity and inclusion in the workplace.</a:t>
            </a:r>
            <a:endParaRPr lang="en-US" sz="1800" dirty="0">
              <a:solidFill>
                <a:schemeClr val="tx1"/>
              </a:solidFill>
            </a:endParaRPr>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sp>
        <p:nvSpPr>
          <p:cNvPr id="4" name="Footer Placeholder 3">
            <a:extLst>
              <a:ext uri="{FF2B5EF4-FFF2-40B4-BE49-F238E27FC236}">
                <a16:creationId xmlns:a16="http://schemas.microsoft.com/office/drawing/2014/main" id="{B9EA8B9A-8A8B-7DFB-0EA2-D0A54A4F56EF}"/>
              </a:ext>
            </a:extLst>
          </p:cNvPr>
          <p:cNvSpPr>
            <a:spLocks noGrp="1"/>
          </p:cNvSpPr>
          <p:nvPr>
            <p:ph type="ftr" sz="quarter" idx="11"/>
          </p:nvPr>
        </p:nvSpPr>
        <p:spPr/>
        <p:txBody>
          <a:bodyPr/>
          <a:lstStyle/>
          <a:p>
            <a:r>
              <a:rPr lang="en-US" dirty="0"/>
              <a:t>Karley Larison </a:t>
            </a:r>
          </a:p>
        </p:txBody>
      </p:sp>
      <p:pic>
        <p:nvPicPr>
          <p:cNvPr id="5" name="Audio Recording Apr 23, 2023 at 4:27:21 PM">
            <a:hlinkClick r:id="" action="ppaction://media"/>
            <a:extLst>
              <a:ext uri="{FF2B5EF4-FFF2-40B4-BE49-F238E27FC236}">
                <a16:creationId xmlns:a16="http://schemas.microsoft.com/office/drawing/2014/main" id="{0980C214-78DD-5199-E00F-EA596E0661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86844" y="5786318"/>
            <a:ext cx="812800" cy="812800"/>
          </a:xfrm>
          <a:prstGeom prst="rect">
            <a:avLst/>
          </a:prstGeom>
        </p:spPr>
      </p:pic>
    </p:spTree>
    <p:extLst>
      <p:ext uri="{BB962C8B-B14F-4D97-AF65-F5344CB8AC3E}">
        <p14:creationId xmlns:p14="http://schemas.microsoft.com/office/powerpoint/2010/main" val="248437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 name="Rectangle 8">
            <a:extLst>
              <a:ext uri="{FF2B5EF4-FFF2-40B4-BE49-F238E27FC236}">
                <a16:creationId xmlns:a16="http://schemas.microsoft.com/office/drawing/2014/main" id="{6D2D76E3-BBAC-4D3C-9314-D3076FA90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64F823-5041-2D01-6CC6-83B939648752}"/>
              </a:ext>
            </a:extLst>
          </p:cNvPr>
          <p:cNvSpPr>
            <a:spLocks noGrp="1"/>
          </p:cNvSpPr>
          <p:nvPr>
            <p:ph type="title"/>
          </p:nvPr>
        </p:nvSpPr>
        <p:spPr>
          <a:xfrm>
            <a:off x="4056600" y="536575"/>
            <a:ext cx="4078800" cy="1453003"/>
          </a:xfrm>
        </p:spPr>
        <p:txBody>
          <a:bodyPr wrap="square" anchor="b">
            <a:normAutofit/>
          </a:bodyPr>
          <a:lstStyle/>
          <a:p>
            <a:pPr algn="ctr"/>
            <a:r>
              <a:rPr lang="en-US" dirty="0"/>
              <a:t>Conclusion </a:t>
            </a:r>
          </a:p>
        </p:txBody>
      </p:sp>
      <p:grpSp>
        <p:nvGrpSpPr>
          <p:cNvPr id="108" name="Group 10">
            <a:extLst>
              <a:ext uri="{FF2B5EF4-FFF2-40B4-BE49-F238E27FC236}">
                <a16:creationId xmlns:a16="http://schemas.microsoft.com/office/drawing/2014/main" id="{75C945D9-C3DE-4D90-9F29-7BE223AAF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12" name="Group 11">
              <a:extLst>
                <a:ext uri="{FF2B5EF4-FFF2-40B4-BE49-F238E27FC236}">
                  <a16:creationId xmlns:a16="http://schemas.microsoft.com/office/drawing/2014/main" id="{08D338B3-6DA4-45F7-91E3-7D8C28D0B2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1" name="Freeform 64">
                <a:extLst>
                  <a:ext uri="{FF2B5EF4-FFF2-40B4-BE49-F238E27FC236}">
                    <a16:creationId xmlns:a16="http://schemas.microsoft.com/office/drawing/2014/main" id="{6185FD3E-487C-45A4-AD94-24F4F7BAC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81">
                <a:extLst>
                  <a:ext uri="{FF2B5EF4-FFF2-40B4-BE49-F238E27FC236}">
                    <a16:creationId xmlns:a16="http://schemas.microsoft.com/office/drawing/2014/main" id="{DABEF2EB-1FA6-476D-ADEC-ACC991D1EE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61">
                <a:extLst>
                  <a:ext uri="{FF2B5EF4-FFF2-40B4-BE49-F238E27FC236}">
                    <a16:creationId xmlns:a16="http://schemas.microsoft.com/office/drawing/2014/main" id="{702C2E5D-FD1A-49AB-9CF7-7F656660A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78">
                <a:extLst>
                  <a:ext uri="{FF2B5EF4-FFF2-40B4-BE49-F238E27FC236}">
                    <a16:creationId xmlns:a16="http://schemas.microsoft.com/office/drawing/2014/main" id="{FE338B6A-36C1-4245-B24F-94D4DE5F7C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84">
                <a:extLst>
                  <a:ext uri="{FF2B5EF4-FFF2-40B4-BE49-F238E27FC236}">
                    <a16:creationId xmlns:a16="http://schemas.microsoft.com/office/drawing/2014/main" id="{6CDA6293-4165-4383-9C97-2A6679228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87">
                <a:extLst>
                  <a:ext uri="{FF2B5EF4-FFF2-40B4-BE49-F238E27FC236}">
                    <a16:creationId xmlns:a16="http://schemas.microsoft.com/office/drawing/2014/main" id="{CACA95C4-6FB3-44B0-981E-06BBAE8F02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60">
                <a:extLst>
                  <a:ext uri="{FF2B5EF4-FFF2-40B4-BE49-F238E27FC236}">
                    <a16:creationId xmlns:a16="http://schemas.microsoft.com/office/drawing/2014/main" id="{87433F39-33A6-4FCE-9B83-3D9A47A7C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59">
                <a:extLst>
                  <a:ext uri="{FF2B5EF4-FFF2-40B4-BE49-F238E27FC236}">
                    <a16:creationId xmlns:a16="http://schemas.microsoft.com/office/drawing/2014/main" id="{09C092FC-35CB-41D8-8B13-9A238EE30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62">
                <a:extLst>
                  <a:ext uri="{FF2B5EF4-FFF2-40B4-BE49-F238E27FC236}">
                    <a16:creationId xmlns:a16="http://schemas.microsoft.com/office/drawing/2014/main" id="{A0DF137B-3079-4986-913B-939546E64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65">
                <a:extLst>
                  <a:ext uri="{FF2B5EF4-FFF2-40B4-BE49-F238E27FC236}">
                    <a16:creationId xmlns:a16="http://schemas.microsoft.com/office/drawing/2014/main" id="{D660B18D-F0F5-419B-B3F1-B039757C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79">
                <a:extLst>
                  <a:ext uri="{FF2B5EF4-FFF2-40B4-BE49-F238E27FC236}">
                    <a16:creationId xmlns:a16="http://schemas.microsoft.com/office/drawing/2014/main" id="{80FAC823-69BF-42B9-BA6A-E365E721EB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82">
                <a:extLst>
                  <a:ext uri="{FF2B5EF4-FFF2-40B4-BE49-F238E27FC236}">
                    <a16:creationId xmlns:a16="http://schemas.microsoft.com/office/drawing/2014/main" id="{5B5DFB3A-61ED-4206-9B53-3E8A8CE9F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85">
                <a:extLst>
                  <a:ext uri="{FF2B5EF4-FFF2-40B4-BE49-F238E27FC236}">
                    <a16:creationId xmlns:a16="http://schemas.microsoft.com/office/drawing/2014/main" id="{C72D0A40-CAB7-45AB-B832-628D138C6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88">
                <a:extLst>
                  <a:ext uri="{FF2B5EF4-FFF2-40B4-BE49-F238E27FC236}">
                    <a16:creationId xmlns:a16="http://schemas.microsoft.com/office/drawing/2014/main" id="{A1757DD3-2A1D-4CED-A678-ECE520A1B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9" name="Group 44">
                <a:extLst>
                  <a:ext uri="{FF2B5EF4-FFF2-40B4-BE49-F238E27FC236}">
                    <a16:creationId xmlns:a16="http://schemas.microsoft.com/office/drawing/2014/main" id="{42918845-1F95-46C2-8F59-32EB33C4A3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20" name="Line 63">
                  <a:extLst>
                    <a:ext uri="{FF2B5EF4-FFF2-40B4-BE49-F238E27FC236}">
                      <a16:creationId xmlns:a16="http://schemas.microsoft.com/office/drawing/2014/main" id="{E7391FC0-5104-4751-BB86-0D12BFFBE3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66">
                  <a:extLst>
                    <a:ext uri="{FF2B5EF4-FFF2-40B4-BE49-F238E27FC236}">
                      <a16:creationId xmlns:a16="http://schemas.microsoft.com/office/drawing/2014/main" id="{094BBC13-5B24-4DFD-A5AD-892345304C5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67">
                  <a:extLst>
                    <a:ext uri="{FF2B5EF4-FFF2-40B4-BE49-F238E27FC236}">
                      <a16:creationId xmlns:a16="http://schemas.microsoft.com/office/drawing/2014/main" id="{5D6BCBF6-E4C8-49C4-BCE6-A57F7EB6CA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80">
                  <a:extLst>
                    <a:ext uri="{FF2B5EF4-FFF2-40B4-BE49-F238E27FC236}">
                      <a16:creationId xmlns:a16="http://schemas.microsoft.com/office/drawing/2014/main" id="{4A5F536F-42F0-4F01-9893-075DD5BCCE7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83">
                  <a:extLst>
                    <a:ext uri="{FF2B5EF4-FFF2-40B4-BE49-F238E27FC236}">
                      <a16:creationId xmlns:a16="http://schemas.microsoft.com/office/drawing/2014/main" id="{60BE5073-8B4E-47B4-AC5B-31D8FD99D2C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86">
                  <a:extLst>
                    <a:ext uri="{FF2B5EF4-FFF2-40B4-BE49-F238E27FC236}">
                      <a16:creationId xmlns:a16="http://schemas.microsoft.com/office/drawing/2014/main" id="{B210067F-EA9E-4248-B2D2-39D656B3AF6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89">
                  <a:extLst>
                    <a:ext uri="{FF2B5EF4-FFF2-40B4-BE49-F238E27FC236}">
                      <a16:creationId xmlns:a16="http://schemas.microsoft.com/office/drawing/2014/main" id="{B5121029-6739-4142-9E53-48DCA4F8BDC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7" name="Group 12">
              <a:extLst>
                <a:ext uri="{FF2B5EF4-FFF2-40B4-BE49-F238E27FC236}">
                  <a16:creationId xmlns:a16="http://schemas.microsoft.com/office/drawing/2014/main" id="{B6776FFF-7CFE-4739-9104-473DA3681A0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23" name="Group 22">
                <a:extLst>
                  <a:ext uri="{FF2B5EF4-FFF2-40B4-BE49-F238E27FC236}">
                    <a16:creationId xmlns:a16="http://schemas.microsoft.com/office/drawing/2014/main" id="{739C6C41-5DF4-4A11-89B7-BAB3F63B581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8" name="Straight Connector 26">
                  <a:extLst>
                    <a:ext uri="{FF2B5EF4-FFF2-40B4-BE49-F238E27FC236}">
                      <a16:creationId xmlns:a16="http://schemas.microsoft.com/office/drawing/2014/main" id="{A6F0F36F-7ABB-4F4C-9CC5-443B1936F4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9" name="Straight Connector 27">
                  <a:extLst>
                    <a:ext uri="{FF2B5EF4-FFF2-40B4-BE49-F238E27FC236}">
                      <a16:creationId xmlns:a16="http://schemas.microsoft.com/office/drawing/2014/main" id="{4F2DB5F0-FD30-4907-86AB-7DA7CA3E31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30" name="Rectangle 30">
                  <a:extLst>
                    <a:ext uri="{FF2B5EF4-FFF2-40B4-BE49-F238E27FC236}">
                      <a16:creationId xmlns:a16="http://schemas.microsoft.com/office/drawing/2014/main" id="{0A419F00-E825-4E5E-92EA-DDF22BB2F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30">
                  <a:extLst>
                    <a:ext uri="{FF2B5EF4-FFF2-40B4-BE49-F238E27FC236}">
                      <a16:creationId xmlns:a16="http://schemas.microsoft.com/office/drawing/2014/main" id="{D7C5E6F1-BF29-4F80-A5F4-81345C290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72CEDE34-3360-4BFF-8F28-053990E691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2" name="Freeform: Shape 24">
                  <a:extLst>
                    <a:ext uri="{FF2B5EF4-FFF2-40B4-BE49-F238E27FC236}">
                      <a16:creationId xmlns:a16="http://schemas.microsoft.com/office/drawing/2014/main" id="{898E96F4-030D-444B-B62F-0DA02833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33" name="Freeform: Shape 25">
                  <a:extLst>
                    <a:ext uri="{FF2B5EF4-FFF2-40B4-BE49-F238E27FC236}">
                      <a16:creationId xmlns:a16="http://schemas.microsoft.com/office/drawing/2014/main" id="{A5D902ED-F254-4B06-9B62-AF188FF4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4" name="Group 13">
              <a:extLst>
                <a:ext uri="{FF2B5EF4-FFF2-40B4-BE49-F238E27FC236}">
                  <a16:creationId xmlns:a16="http://schemas.microsoft.com/office/drawing/2014/main" id="{DEBB14B7-5333-4EA3-A883-B3D949DA56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35" name="Group 14">
                <a:extLst>
                  <a:ext uri="{FF2B5EF4-FFF2-40B4-BE49-F238E27FC236}">
                    <a16:creationId xmlns:a16="http://schemas.microsoft.com/office/drawing/2014/main" id="{1F2F0B6D-3339-445E-AE6F-EA80BB952C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0" name="Freeform 68">
                  <a:extLst>
                    <a:ext uri="{FF2B5EF4-FFF2-40B4-BE49-F238E27FC236}">
                      <a16:creationId xmlns:a16="http://schemas.microsoft.com/office/drawing/2014/main" id="{1FD745BE-AAE8-4FD8-B107-4730C82F8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69">
                  <a:extLst>
                    <a:ext uri="{FF2B5EF4-FFF2-40B4-BE49-F238E27FC236}">
                      <a16:creationId xmlns:a16="http://schemas.microsoft.com/office/drawing/2014/main" id="{55D7086E-72EA-4FBD-8B82-D3ECF7D51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Line 70">
                  <a:extLst>
                    <a:ext uri="{FF2B5EF4-FFF2-40B4-BE49-F238E27FC236}">
                      <a16:creationId xmlns:a16="http://schemas.microsoft.com/office/drawing/2014/main" id="{246D59ED-9B4E-4F44-B189-00E3B8D72DC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5">
                <a:extLst>
                  <a:ext uri="{FF2B5EF4-FFF2-40B4-BE49-F238E27FC236}">
                    <a16:creationId xmlns:a16="http://schemas.microsoft.com/office/drawing/2014/main" id="{B726404C-494E-4C74-9581-BE06BE0D27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36" name="Freeform 68">
                  <a:extLst>
                    <a:ext uri="{FF2B5EF4-FFF2-40B4-BE49-F238E27FC236}">
                      <a16:creationId xmlns:a16="http://schemas.microsoft.com/office/drawing/2014/main" id="{C61F0CD3-7875-46CD-A844-0B022BEF2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69">
                  <a:extLst>
                    <a:ext uri="{FF2B5EF4-FFF2-40B4-BE49-F238E27FC236}">
                      <a16:creationId xmlns:a16="http://schemas.microsoft.com/office/drawing/2014/main" id="{D83F2F78-08A8-49BE-AF85-1C3DD28602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Line 70">
                  <a:extLst>
                    <a:ext uri="{FF2B5EF4-FFF2-40B4-BE49-F238E27FC236}">
                      <a16:creationId xmlns:a16="http://schemas.microsoft.com/office/drawing/2014/main" id="{93069262-0DE6-4BA7-9773-656AF1E6CFD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38" name="Straight Connector 53">
            <a:extLst>
              <a:ext uri="{FF2B5EF4-FFF2-40B4-BE49-F238E27FC236}">
                <a16:creationId xmlns:a16="http://schemas.microsoft.com/office/drawing/2014/main" id="{22725E2D-27B9-4A2E-B161-230C61B080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C65312-243D-3B3E-E2DD-242416479F35}"/>
              </a:ext>
            </a:extLst>
          </p:cNvPr>
          <p:cNvSpPr>
            <a:spLocks noGrp="1"/>
          </p:cNvSpPr>
          <p:nvPr>
            <p:ph idx="1"/>
          </p:nvPr>
        </p:nvSpPr>
        <p:spPr>
          <a:xfrm>
            <a:off x="3095815" y="2877018"/>
            <a:ext cx="5838277" cy="2901482"/>
          </a:xfrm>
        </p:spPr>
        <p:txBody>
          <a:bodyPr>
            <a:normAutofit/>
          </a:bodyPr>
          <a:lstStyle/>
          <a:p>
            <a:r>
              <a:rPr lang="en-US" dirty="0"/>
              <a:t>Companies need to do more regarding Diversity and Inclusion in their framework. </a:t>
            </a:r>
          </a:p>
          <a:p>
            <a:pPr lvl="1"/>
            <a:r>
              <a:rPr lang="en-US" dirty="0"/>
              <a:t>	- Acknowledge Differences </a:t>
            </a:r>
          </a:p>
          <a:p>
            <a:pPr lvl="1"/>
            <a:r>
              <a:rPr lang="en-US" dirty="0"/>
              <a:t>	- Affirm Differences </a:t>
            </a:r>
          </a:p>
          <a:p>
            <a:pPr lvl="1"/>
            <a:r>
              <a:rPr lang="en-US" dirty="0"/>
              <a:t>	- Hold Accountability </a:t>
            </a:r>
          </a:p>
        </p:txBody>
      </p:sp>
      <p:grpSp>
        <p:nvGrpSpPr>
          <p:cNvPr id="139" name="Group 55">
            <a:extLst>
              <a:ext uri="{FF2B5EF4-FFF2-40B4-BE49-F238E27FC236}">
                <a16:creationId xmlns:a16="http://schemas.microsoft.com/office/drawing/2014/main" id="{55C23123-3C5C-4A8B-AD1C-138D7B73D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140" name="Group 56">
              <a:extLst>
                <a:ext uri="{FF2B5EF4-FFF2-40B4-BE49-F238E27FC236}">
                  <a16:creationId xmlns:a16="http://schemas.microsoft.com/office/drawing/2014/main" id="{ADC1AC98-A945-45DC-A533-43311AB5AF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76" name="Freeform 64">
                <a:extLst>
                  <a:ext uri="{FF2B5EF4-FFF2-40B4-BE49-F238E27FC236}">
                    <a16:creationId xmlns:a16="http://schemas.microsoft.com/office/drawing/2014/main" id="{525BFDD7-7DC7-4933-95CA-274FF3A12B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1">
                <a:extLst>
                  <a:ext uri="{FF2B5EF4-FFF2-40B4-BE49-F238E27FC236}">
                    <a16:creationId xmlns:a16="http://schemas.microsoft.com/office/drawing/2014/main" id="{56EAE20D-E363-445F-AAA9-8923C7A41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61">
                <a:extLst>
                  <a:ext uri="{FF2B5EF4-FFF2-40B4-BE49-F238E27FC236}">
                    <a16:creationId xmlns:a16="http://schemas.microsoft.com/office/drawing/2014/main" id="{63DF7269-8701-4F88-89A3-EA45D9DF5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78">
                <a:extLst>
                  <a:ext uri="{FF2B5EF4-FFF2-40B4-BE49-F238E27FC236}">
                    <a16:creationId xmlns:a16="http://schemas.microsoft.com/office/drawing/2014/main" id="{2DDEEFE7-743E-40D3-AB86-C074CADC9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4">
                <a:extLst>
                  <a:ext uri="{FF2B5EF4-FFF2-40B4-BE49-F238E27FC236}">
                    <a16:creationId xmlns:a16="http://schemas.microsoft.com/office/drawing/2014/main" id="{6DC0260D-7AA3-4733-B3CB-6389FCCABD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E9487A85-3305-4BD8-A4FB-7939820DE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60">
                <a:extLst>
                  <a:ext uri="{FF2B5EF4-FFF2-40B4-BE49-F238E27FC236}">
                    <a16:creationId xmlns:a16="http://schemas.microsoft.com/office/drawing/2014/main" id="{9A56408A-8D1F-4308-888A-C10250ED4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59">
                <a:extLst>
                  <a:ext uri="{FF2B5EF4-FFF2-40B4-BE49-F238E27FC236}">
                    <a16:creationId xmlns:a16="http://schemas.microsoft.com/office/drawing/2014/main" id="{B8EA7519-3D12-4CBF-9CF9-2DBF5379C4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62">
                <a:extLst>
                  <a:ext uri="{FF2B5EF4-FFF2-40B4-BE49-F238E27FC236}">
                    <a16:creationId xmlns:a16="http://schemas.microsoft.com/office/drawing/2014/main" id="{CBCFA958-AB70-45BC-86FB-95916AC8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65">
                <a:extLst>
                  <a:ext uri="{FF2B5EF4-FFF2-40B4-BE49-F238E27FC236}">
                    <a16:creationId xmlns:a16="http://schemas.microsoft.com/office/drawing/2014/main" id="{EC7CC8AD-3574-4368-9084-30AA269FB7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79">
                <a:extLst>
                  <a:ext uri="{FF2B5EF4-FFF2-40B4-BE49-F238E27FC236}">
                    <a16:creationId xmlns:a16="http://schemas.microsoft.com/office/drawing/2014/main" id="{AAF385D0-C8F4-4D2E-A604-55B0C4A37A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82">
                <a:extLst>
                  <a:ext uri="{FF2B5EF4-FFF2-40B4-BE49-F238E27FC236}">
                    <a16:creationId xmlns:a16="http://schemas.microsoft.com/office/drawing/2014/main" id="{5807D27C-D4CF-4DD8-95BF-BE0E82099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85">
                <a:extLst>
                  <a:ext uri="{FF2B5EF4-FFF2-40B4-BE49-F238E27FC236}">
                    <a16:creationId xmlns:a16="http://schemas.microsoft.com/office/drawing/2014/main" id="{AF358179-B76F-48FB-9D1E-25F2B422B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88">
                <a:extLst>
                  <a:ext uri="{FF2B5EF4-FFF2-40B4-BE49-F238E27FC236}">
                    <a16:creationId xmlns:a16="http://schemas.microsoft.com/office/drawing/2014/main" id="{4F860F54-6F02-429D-84F9-216C593FDA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51" name="Group 89">
                <a:extLst>
                  <a:ext uri="{FF2B5EF4-FFF2-40B4-BE49-F238E27FC236}">
                    <a16:creationId xmlns:a16="http://schemas.microsoft.com/office/drawing/2014/main" id="{AF2CD1C6-D2DC-4C27-A7A3-0D6ECCB7B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52" name="Line 63">
                  <a:extLst>
                    <a:ext uri="{FF2B5EF4-FFF2-40B4-BE49-F238E27FC236}">
                      <a16:creationId xmlns:a16="http://schemas.microsoft.com/office/drawing/2014/main" id="{17251CE3-FBBE-4B37-B229-DF726C4AE56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66">
                  <a:extLst>
                    <a:ext uri="{FF2B5EF4-FFF2-40B4-BE49-F238E27FC236}">
                      <a16:creationId xmlns:a16="http://schemas.microsoft.com/office/drawing/2014/main" id="{14522961-6FA8-43A3-894B-20435789E3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Line 67">
                  <a:extLst>
                    <a:ext uri="{FF2B5EF4-FFF2-40B4-BE49-F238E27FC236}">
                      <a16:creationId xmlns:a16="http://schemas.microsoft.com/office/drawing/2014/main" id="{54230A9C-2E62-416C-A910-A26CB0BB744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Line 80">
                  <a:extLst>
                    <a:ext uri="{FF2B5EF4-FFF2-40B4-BE49-F238E27FC236}">
                      <a16:creationId xmlns:a16="http://schemas.microsoft.com/office/drawing/2014/main" id="{EDC7B8CE-339C-4B31-9A1E-1E6F3F20E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Line 83">
                  <a:extLst>
                    <a:ext uri="{FF2B5EF4-FFF2-40B4-BE49-F238E27FC236}">
                      <a16:creationId xmlns:a16="http://schemas.microsoft.com/office/drawing/2014/main" id="{D5900B3C-A349-4C11-8871-F0C656F06A2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Line 86">
                  <a:extLst>
                    <a:ext uri="{FF2B5EF4-FFF2-40B4-BE49-F238E27FC236}">
                      <a16:creationId xmlns:a16="http://schemas.microsoft.com/office/drawing/2014/main" id="{B836DF39-5332-440E-BD43-94EF14B9F7A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Line 89">
                  <a:extLst>
                    <a:ext uri="{FF2B5EF4-FFF2-40B4-BE49-F238E27FC236}">
                      <a16:creationId xmlns:a16="http://schemas.microsoft.com/office/drawing/2014/main" id="{25596AFB-7112-451F-A40E-C4D365BC050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59" name="Group 57">
              <a:extLst>
                <a:ext uri="{FF2B5EF4-FFF2-40B4-BE49-F238E27FC236}">
                  <a16:creationId xmlns:a16="http://schemas.microsoft.com/office/drawing/2014/main" id="{467B87DF-BE21-4275-A328-36294B5E87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8" name="Group 67">
                <a:extLst>
                  <a:ext uri="{FF2B5EF4-FFF2-40B4-BE49-F238E27FC236}">
                    <a16:creationId xmlns:a16="http://schemas.microsoft.com/office/drawing/2014/main" id="{5DF7768E-3A7E-48EA-AE6B-544137E017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0" name="Straight Connector 71">
                  <a:extLst>
                    <a:ext uri="{FF2B5EF4-FFF2-40B4-BE49-F238E27FC236}">
                      <a16:creationId xmlns:a16="http://schemas.microsoft.com/office/drawing/2014/main" id="{0C7E39C2-9BBA-4C6E-B352-FADF72FF84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1" name="Straight Connector 72">
                  <a:extLst>
                    <a:ext uri="{FF2B5EF4-FFF2-40B4-BE49-F238E27FC236}">
                      <a16:creationId xmlns:a16="http://schemas.microsoft.com/office/drawing/2014/main" id="{55FF2688-1869-4A97-A594-AD2F8C720A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62" name="Rectangle 30">
                  <a:extLst>
                    <a:ext uri="{FF2B5EF4-FFF2-40B4-BE49-F238E27FC236}">
                      <a16:creationId xmlns:a16="http://schemas.microsoft.com/office/drawing/2014/main" id="{035F350E-CDEC-47D7-B1F6-BB33F7263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30">
                  <a:extLst>
                    <a:ext uri="{FF2B5EF4-FFF2-40B4-BE49-F238E27FC236}">
                      <a16:creationId xmlns:a16="http://schemas.microsoft.com/office/drawing/2014/main" id="{32757671-5219-4448-9D74-96978B78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A62FFE05-1BB5-478B-ACB7-0201D6E0B86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4" name="Freeform: Shape 69">
                  <a:extLst>
                    <a:ext uri="{FF2B5EF4-FFF2-40B4-BE49-F238E27FC236}">
                      <a16:creationId xmlns:a16="http://schemas.microsoft.com/office/drawing/2014/main" id="{08CF1D90-5BE7-4777-9D00-4B898D6A5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5" name="Freeform: Shape 70">
                  <a:extLst>
                    <a:ext uri="{FF2B5EF4-FFF2-40B4-BE49-F238E27FC236}">
                      <a16:creationId xmlns:a16="http://schemas.microsoft.com/office/drawing/2014/main" id="{D066325E-CB67-49CD-9A41-2CFD6BCC9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66" name="Group 58">
              <a:extLst>
                <a:ext uri="{FF2B5EF4-FFF2-40B4-BE49-F238E27FC236}">
                  <a16:creationId xmlns:a16="http://schemas.microsoft.com/office/drawing/2014/main" id="{7405EB12-3265-4FD8-AE15-B453CFF084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67" name="Group 59">
                <a:extLst>
                  <a:ext uri="{FF2B5EF4-FFF2-40B4-BE49-F238E27FC236}">
                    <a16:creationId xmlns:a16="http://schemas.microsoft.com/office/drawing/2014/main" id="{BCD1DA60-1F78-4286-AD75-48457E4E42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5" name="Freeform 68">
                  <a:extLst>
                    <a:ext uri="{FF2B5EF4-FFF2-40B4-BE49-F238E27FC236}">
                      <a16:creationId xmlns:a16="http://schemas.microsoft.com/office/drawing/2014/main" id="{F2434CC9-D9BE-4CC5-A618-AC659C5CBD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9">
                  <a:extLst>
                    <a:ext uri="{FF2B5EF4-FFF2-40B4-BE49-F238E27FC236}">
                      <a16:creationId xmlns:a16="http://schemas.microsoft.com/office/drawing/2014/main" id="{B9A88CD6-DA9C-42B2-A37B-5A0E1BED7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Line 70">
                  <a:extLst>
                    <a:ext uri="{FF2B5EF4-FFF2-40B4-BE49-F238E27FC236}">
                      <a16:creationId xmlns:a16="http://schemas.microsoft.com/office/drawing/2014/main" id="{4A018333-A419-44AE-9CF5-57D5319073C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60">
                <a:extLst>
                  <a:ext uri="{FF2B5EF4-FFF2-40B4-BE49-F238E27FC236}">
                    <a16:creationId xmlns:a16="http://schemas.microsoft.com/office/drawing/2014/main" id="{4C9BB730-80E2-4F3A-882B-7ED9186ABD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68" name="Freeform 68">
                  <a:extLst>
                    <a:ext uri="{FF2B5EF4-FFF2-40B4-BE49-F238E27FC236}">
                      <a16:creationId xmlns:a16="http://schemas.microsoft.com/office/drawing/2014/main" id="{D48E4E69-835A-40C7-A548-8947A81DC1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E4F80DAC-11B8-4A6F-9CAA-8C62C6A2E6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Line 70">
                  <a:extLst>
                    <a:ext uri="{FF2B5EF4-FFF2-40B4-BE49-F238E27FC236}">
                      <a16:creationId xmlns:a16="http://schemas.microsoft.com/office/drawing/2014/main" id="{FF491AF2-6D67-4650-B34C-5BB5F11284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4" name="Footer Placeholder 3">
            <a:extLst>
              <a:ext uri="{FF2B5EF4-FFF2-40B4-BE49-F238E27FC236}">
                <a16:creationId xmlns:a16="http://schemas.microsoft.com/office/drawing/2014/main" id="{B8289393-027D-373B-2B79-4CC149331FD7}"/>
              </a:ext>
            </a:extLst>
          </p:cNvPr>
          <p:cNvSpPr>
            <a:spLocks noGrp="1"/>
          </p:cNvSpPr>
          <p:nvPr>
            <p:ph type="ftr" sz="quarter" idx="11"/>
          </p:nvPr>
        </p:nvSpPr>
        <p:spPr>
          <a:xfrm>
            <a:off x="2754312" y="6357600"/>
            <a:ext cx="6683376" cy="460800"/>
          </a:xfrm>
        </p:spPr>
        <p:txBody>
          <a:bodyPr>
            <a:normAutofit/>
          </a:bodyPr>
          <a:lstStyle/>
          <a:p>
            <a:pPr>
              <a:spcAft>
                <a:spcPts val="600"/>
              </a:spcAft>
            </a:pPr>
            <a:r>
              <a:rPr lang="en-US" dirty="0"/>
              <a:t>Karley Larison </a:t>
            </a:r>
          </a:p>
        </p:txBody>
      </p:sp>
      <p:pic>
        <p:nvPicPr>
          <p:cNvPr id="5" name="Audio Recording Apr 23, 2023 at 4:42:49 PM">
            <a:hlinkClick r:id="" action="ppaction://media"/>
            <a:extLst>
              <a:ext uri="{FF2B5EF4-FFF2-40B4-BE49-F238E27FC236}">
                <a16:creationId xmlns:a16="http://schemas.microsoft.com/office/drawing/2014/main" id="{ABB0055B-ADEA-359E-0CAC-6030CBDC4C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47867" y="5788181"/>
            <a:ext cx="812800" cy="812800"/>
          </a:xfrm>
          <a:prstGeom prst="rect">
            <a:avLst/>
          </a:prstGeom>
        </p:spPr>
      </p:pic>
    </p:spTree>
    <p:extLst>
      <p:ext uri="{BB962C8B-B14F-4D97-AF65-F5344CB8AC3E}">
        <p14:creationId xmlns:p14="http://schemas.microsoft.com/office/powerpoint/2010/main" val="203838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D2D76E3-BBAC-4D3C-9314-D3076FA90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880E8E-4BC3-1428-5171-9B0481933B5F}"/>
              </a:ext>
            </a:extLst>
          </p:cNvPr>
          <p:cNvSpPr>
            <a:spLocks noGrp="1"/>
          </p:cNvSpPr>
          <p:nvPr>
            <p:ph type="title"/>
          </p:nvPr>
        </p:nvSpPr>
        <p:spPr>
          <a:xfrm>
            <a:off x="4056600" y="536575"/>
            <a:ext cx="4078800" cy="1453003"/>
          </a:xfrm>
        </p:spPr>
        <p:txBody>
          <a:bodyPr wrap="square" anchor="b">
            <a:normAutofit/>
          </a:bodyPr>
          <a:lstStyle/>
          <a:p>
            <a:pPr algn="ctr"/>
            <a:r>
              <a:rPr lang="en-US" i="1" dirty="0"/>
              <a:t>References </a:t>
            </a:r>
          </a:p>
        </p:txBody>
      </p:sp>
      <p:grpSp>
        <p:nvGrpSpPr>
          <p:cNvPr id="25" name="Group 24">
            <a:extLst>
              <a:ext uri="{FF2B5EF4-FFF2-40B4-BE49-F238E27FC236}">
                <a16:creationId xmlns:a16="http://schemas.microsoft.com/office/drawing/2014/main" id="{75C945D9-C3DE-4D90-9F29-7BE223AAF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26" name="Group 25">
              <a:extLst>
                <a:ext uri="{FF2B5EF4-FFF2-40B4-BE49-F238E27FC236}">
                  <a16:creationId xmlns:a16="http://schemas.microsoft.com/office/drawing/2014/main" id="{08D338B3-6DA4-45F7-91E3-7D8C28D0B2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45" name="Freeform 64">
                <a:extLst>
                  <a:ext uri="{FF2B5EF4-FFF2-40B4-BE49-F238E27FC236}">
                    <a16:creationId xmlns:a16="http://schemas.microsoft.com/office/drawing/2014/main" id="{6185FD3E-487C-45A4-AD94-24F4F7BAC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81">
                <a:extLst>
                  <a:ext uri="{FF2B5EF4-FFF2-40B4-BE49-F238E27FC236}">
                    <a16:creationId xmlns:a16="http://schemas.microsoft.com/office/drawing/2014/main" id="{DABEF2EB-1FA6-476D-ADEC-ACC991D1EE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61">
                <a:extLst>
                  <a:ext uri="{FF2B5EF4-FFF2-40B4-BE49-F238E27FC236}">
                    <a16:creationId xmlns:a16="http://schemas.microsoft.com/office/drawing/2014/main" id="{702C2E5D-FD1A-49AB-9CF7-7F656660A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8">
                <a:extLst>
                  <a:ext uri="{FF2B5EF4-FFF2-40B4-BE49-F238E27FC236}">
                    <a16:creationId xmlns:a16="http://schemas.microsoft.com/office/drawing/2014/main" id="{FE338B6A-36C1-4245-B24F-94D4DE5F7C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4">
                <a:extLst>
                  <a:ext uri="{FF2B5EF4-FFF2-40B4-BE49-F238E27FC236}">
                    <a16:creationId xmlns:a16="http://schemas.microsoft.com/office/drawing/2014/main" id="{6CDA6293-4165-4383-9C97-2A6679228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87">
                <a:extLst>
                  <a:ext uri="{FF2B5EF4-FFF2-40B4-BE49-F238E27FC236}">
                    <a16:creationId xmlns:a16="http://schemas.microsoft.com/office/drawing/2014/main" id="{CACA95C4-6FB3-44B0-981E-06BBAE8F02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60">
                <a:extLst>
                  <a:ext uri="{FF2B5EF4-FFF2-40B4-BE49-F238E27FC236}">
                    <a16:creationId xmlns:a16="http://schemas.microsoft.com/office/drawing/2014/main" id="{87433F39-33A6-4FCE-9B83-3D9A47A7C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59">
                <a:extLst>
                  <a:ext uri="{FF2B5EF4-FFF2-40B4-BE49-F238E27FC236}">
                    <a16:creationId xmlns:a16="http://schemas.microsoft.com/office/drawing/2014/main" id="{09C092FC-35CB-41D8-8B13-9A238EE30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62">
                <a:extLst>
                  <a:ext uri="{FF2B5EF4-FFF2-40B4-BE49-F238E27FC236}">
                    <a16:creationId xmlns:a16="http://schemas.microsoft.com/office/drawing/2014/main" id="{A0DF137B-3079-4986-913B-939546E64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65">
                <a:extLst>
                  <a:ext uri="{FF2B5EF4-FFF2-40B4-BE49-F238E27FC236}">
                    <a16:creationId xmlns:a16="http://schemas.microsoft.com/office/drawing/2014/main" id="{D660B18D-F0F5-419B-B3F1-B039757C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79">
                <a:extLst>
                  <a:ext uri="{FF2B5EF4-FFF2-40B4-BE49-F238E27FC236}">
                    <a16:creationId xmlns:a16="http://schemas.microsoft.com/office/drawing/2014/main" id="{80FAC823-69BF-42B9-BA6A-E365E721EB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82">
                <a:extLst>
                  <a:ext uri="{FF2B5EF4-FFF2-40B4-BE49-F238E27FC236}">
                    <a16:creationId xmlns:a16="http://schemas.microsoft.com/office/drawing/2014/main" id="{5B5DFB3A-61ED-4206-9B53-3E8A8CE9F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85">
                <a:extLst>
                  <a:ext uri="{FF2B5EF4-FFF2-40B4-BE49-F238E27FC236}">
                    <a16:creationId xmlns:a16="http://schemas.microsoft.com/office/drawing/2014/main" id="{C72D0A40-CAB7-45AB-B832-628D138C6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88">
                <a:extLst>
                  <a:ext uri="{FF2B5EF4-FFF2-40B4-BE49-F238E27FC236}">
                    <a16:creationId xmlns:a16="http://schemas.microsoft.com/office/drawing/2014/main" id="{A1757DD3-2A1D-4CED-A678-ECE520A1B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9" name="Group 58">
                <a:extLst>
                  <a:ext uri="{FF2B5EF4-FFF2-40B4-BE49-F238E27FC236}">
                    <a16:creationId xmlns:a16="http://schemas.microsoft.com/office/drawing/2014/main" id="{42918845-1F95-46C2-8F59-32EB33C4A3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60" name="Line 63">
                  <a:extLst>
                    <a:ext uri="{FF2B5EF4-FFF2-40B4-BE49-F238E27FC236}">
                      <a16:creationId xmlns:a16="http://schemas.microsoft.com/office/drawing/2014/main" id="{E7391FC0-5104-4751-BB86-0D12BFFBE3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66">
                  <a:extLst>
                    <a:ext uri="{FF2B5EF4-FFF2-40B4-BE49-F238E27FC236}">
                      <a16:creationId xmlns:a16="http://schemas.microsoft.com/office/drawing/2014/main" id="{094BBC13-5B24-4DFD-A5AD-892345304C5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67">
                  <a:extLst>
                    <a:ext uri="{FF2B5EF4-FFF2-40B4-BE49-F238E27FC236}">
                      <a16:creationId xmlns:a16="http://schemas.microsoft.com/office/drawing/2014/main" id="{5D6BCBF6-E4C8-49C4-BCE6-A57F7EB6CA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80">
                  <a:extLst>
                    <a:ext uri="{FF2B5EF4-FFF2-40B4-BE49-F238E27FC236}">
                      <a16:creationId xmlns:a16="http://schemas.microsoft.com/office/drawing/2014/main" id="{4A5F536F-42F0-4F01-9893-075DD5BCCE7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83">
                  <a:extLst>
                    <a:ext uri="{FF2B5EF4-FFF2-40B4-BE49-F238E27FC236}">
                      <a16:creationId xmlns:a16="http://schemas.microsoft.com/office/drawing/2014/main" id="{60BE5073-8B4E-47B4-AC5B-31D8FD99D2C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86">
                  <a:extLst>
                    <a:ext uri="{FF2B5EF4-FFF2-40B4-BE49-F238E27FC236}">
                      <a16:creationId xmlns:a16="http://schemas.microsoft.com/office/drawing/2014/main" id="{B210067F-EA9E-4248-B2D2-39D656B3AF6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89">
                  <a:extLst>
                    <a:ext uri="{FF2B5EF4-FFF2-40B4-BE49-F238E27FC236}">
                      <a16:creationId xmlns:a16="http://schemas.microsoft.com/office/drawing/2014/main" id="{B5121029-6739-4142-9E53-48DCA4F8BDC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7" name="Group 26">
              <a:extLst>
                <a:ext uri="{FF2B5EF4-FFF2-40B4-BE49-F238E27FC236}">
                  <a16:creationId xmlns:a16="http://schemas.microsoft.com/office/drawing/2014/main" id="{B6776FFF-7CFE-4739-9104-473DA3681A0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37" name="Group 36">
                <a:extLst>
                  <a:ext uri="{FF2B5EF4-FFF2-40B4-BE49-F238E27FC236}">
                    <a16:creationId xmlns:a16="http://schemas.microsoft.com/office/drawing/2014/main" id="{739C6C41-5DF4-4A11-89B7-BAB3F63B581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41" name="Straight Connector 40">
                  <a:extLst>
                    <a:ext uri="{FF2B5EF4-FFF2-40B4-BE49-F238E27FC236}">
                      <a16:creationId xmlns:a16="http://schemas.microsoft.com/office/drawing/2014/main" id="{A6F0F36F-7ABB-4F4C-9CC5-443B1936F4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F2DB5F0-FD30-4907-86AB-7DA7CA3E31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3" name="Rectangle 30">
                  <a:extLst>
                    <a:ext uri="{FF2B5EF4-FFF2-40B4-BE49-F238E27FC236}">
                      <a16:creationId xmlns:a16="http://schemas.microsoft.com/office/drawing/2014/main" id="{0A419F00-E825-4E5E-92EA-DDF22BB2F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30">
                  <a:extLst>
                    <a:ext uri="{FF2B5EF4-FFF2-40B4-BE49-F238E27FC236}">
                      <a16:creationId xmlns:a16="http://schemas.microsoft.com/office/drawing/2014/main" id="{D7C5E6F1-BF29-4F80-A5F4-81345C290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72CEDE34-3360-4BFF-8F28-053990E691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9" name="Freeform: Shape 38">
                  <a:extLst>
                    <a:ext uri="{FF2B5EF4-FFF2-40B4-BE49-F238E27FC236}">
                      <a16:creationId xmlns:a16="http://schemas.microsoft.com/office/drawing/2014/main" id="{898E96F4-030D-444B-B62F-0DA02833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0" name="Freeform: Shape 39">
                  <a:extLst>
                    <a:ext uri="{FF2B5EF4-FFF2-40B4-BE49-F238E27FC236}">
                      <a16:creationId xmlns:a16="http://schemas.microsoft.com/office/drawing/2014/main" id="{A5D902ED-F254-4B06-9B62-AF188FF4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28" name="Group 27">
              <a:extLst>
                <a:ext uri="{FF2B5EF4-FFF2-40B4-BE49-F238E27FC236}">
                  <a16:creationId xmlns:a16="http://schemas.microsoft.com/office/drawing/2014/main" id="{DEBB14B7-5333-4EA3-A883-B3D949DA56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29" name="Group 28">
                <a:extLst>
                  <a:ext uri="{FF2B5EF4-FFF2-40B4-BE49-F238E27FC236}">
                    <a16:creationId xmlns:a16="http://schemas.microsoft.com/office/drawing/2014/main" id="{1F2F0B6D-3339-445E-AE6F-EA80BB952C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34" name="Freeform 68">
                  <a:extLst>
                    <a:ext uri="{FF2B5EF4-FFF2-40B4-BE49-F238E27FC236}">
                      <a16:creationId xmlns:a16="http://schemas.microsoft.com/office/drawing/2014/main" id="{1FD745BE-AAE8-4FD8-B107-4730C82F8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9">
                  <a:extLst>
                    <a:ext uri="{FF2B5EF4-FFF2-40B4-BE49-F238E27FC236}">
                      <a16:creationId xmlns:a16="http://schemas.microsoft.com/office/drawing/2014/main" id="{55D7086E-72EA-4FBD-8B82-D3ECF7D51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Line 70">
                  <a:extLst>
                    <a:ext uri="{FF2B5EF4-FFF2-40B4-BE49-F238E27FC236}">
                      <a16:creationId xmlns:a16="http://schemas.microsoft.com/office/drawing/2014/main" id="{246D59ED-9B4E-4F44-B189-00E3B8D72DC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9">
                <a:extLst>
                  <a:ext uri="{FF2B5EF4-FFF2-40B4-BE49-F238E27FC236}">
                    <a16:creationId xmlns:a16="http://schemas.microsoft.com/office/drawing/2014/main" id="{B726404C-494E-4C74-9581-BE06BE0D27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31" name="Freeform 68">
                  <a:extLst>
                    <a:ext uri="{FF2B5EF4-FFF2-40B4-BE49-F238E27FC236}">
                      <a16:creationId xmlns:a16="http://schemas.microsoft.com/office/drawing/2014/main" id="{C61F0CD3-7875-46CD-A844-0B022BEF2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9">
                  <a:extLst>
                    <a:ext uri="{FF2B5EF4-FFF2-40B4-BE49-F238E27FC236}">
                      <a16:creationId xmlns:a16="http://schemas.microsoft.com/office/drawing/2014/main" id="{D83F2F78-08A8-49BE-AF85-1C3DD28602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Line 70">
                  <a:extLst>
                    <a:ext uri="{FF2B5EF4-FFF2-40B4-BE49-F238E27FC236}">
                      <a16:creationId xmlns:a16="http://schemas.microsoft.com/office/drawing/2014/main" id="{93069262-0DE6-4BA7-9773-656AF1E6CFD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68" name="Straight Connector 67">
            <a:extLst>
              <a:ext uri="{FF2B5EF4-FFF2-40B4-BE49-F238E27FC236}">
                <a16:creationId xmlns:a16="http://schemas.microsoft.com/office/drawing/2014/main" id="{22725E2D-27B9-4A2E-B161-230C61B080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9295F9-2889-47E1-B59F-CEFE82FFEFDB}"/>
              </a:ext>
            </a:extLst>
          </p:cNvPr>
          <p:cNvSpPr>
            <a:spLocks noGrp="1"/>
          </p:cNvSpPr>
          <p:nvPr>
            <p:ph idx="1"/>
          </p:nvPr>
        </p:nvSpPr>
        <p:spPr>
          <a:xfrm>
            <a:off x="2903496" y="2463066"/>
            <a:ext cx="6728284" cy="3917284"/>
          </a:xfrm>
        </p:spPr>
        <p:txBody>
          <a:bodyPr>
            <a:normAutofit/>
          </a:bodyPr>
          <a:lstStyle/>
          <a:p>
            <a:r>
              <a:rPr lang="en-US" sz="1200" b="0" i="0" u="none" strike="noStrike" dirty="0">
                <a:solidFill>
                  <a:schemeClr val="tx1"/>
                </a:solidFill>
                <a:effectLst/>
              </a:rPr>
              <a:t>Allen, B. J. (2011). Difference Matters: Communicating Social Identity (2nd ed.). Waveland Press. </a:t>
            </a:r>
          </a:p>
          <a:p>
            <a:r>
              <a:rPr lang="en-US" sz="1200" b="0" i="0" u="none" strike="noStrike" dirty="0">
                <a:solidFill>
                  <a:schemeClr val="tx1"/>
                </a:solidFill>
                <a:effectLst/>
              </a:rPr>
              <a:t>Amazon.jobs. (2023). Senior Product Manager - Technical. Retrieved from </a:t>
            </a:r>
            <a:r>
              <a:rPr lang="en-US" sz="1200" b="0" i="0" u="none" strike="noStrike" dirty="0">
                <a:solidFill>
                  <a:schemeClr val="tx1"/>
                </a:solidFill>
                <a:effectLst/>
                <a:hlinkClick r:id="rId2"/>
              </a:rPr>
              <a:t>https://www.amazon.jobs/en/jobs/1768323/senior-product-manager-technical</a:t>
            </a:r>
            <a:endParaRPr lang="en-US" sz="1200" b="0" i="0" u="none" strike="noStrike" dirty="0">
              <a:solidFill>
                <a:schemeClr val="tx1"/>
              </a:solidFill>
              <a:effectLst/>
            </a:endParaRPr>
          </a:p>
          <a:p>
            <a:r>
              <a:rPr lang="en-US" sz="1200" b="0" i="0" u="none" strike="noStrike" dirty="0">
                <a:solidFill>
                  <a:schemeClr val="tx1"/>
                </a:solidFill>
                <a:effectLst/>
              </a:rPr>
              <a:t>Caldwell, A. </a:t>
            </a:r>
            <a:r>
              <a:rPr lang="en-US" sz="1200" b="0" i="0" u="none" strike="noStrike" dirty="0">
                <a:solidFill>
                  <a:srgbClr val="000000"/>
                </a:solidFill>
                <a:effectLst/>
              </a:rPr>
              <a:t>(2023). </a:t>
            </a:r>
            <a:r>
              <a:rPr lang="en-US" sz="1200" b="0" i="1" u="none" strike="noStrike" dirty="0">
                <a:solidFill>
                  <a:srgbClr val="000000"/>
                </a:solidFill>
                <a:effectLst/>
              </a:rPr>
              <a:t>Module 1 through 8</a:t>
            </a:r>
            <a:r>
              <a:rPr lang="en-US" sz="1200" b="0" i="0" u="none" strike="noStrike" dirty="0">
                <a:solidFill>
                  <a:srgbClr val="000000"/>
                </a:solidFill>
                <a:effectLst/>
              </a:rPr>
              <a:t>. Old Dominion University. Retrieved from url.</a:t>
            </a:r>
            <a:endParaRPr lang="en-US" sz="1200" b="0" i="0" u="none" strike="noStrike" dirty="0">
              <a:solidFill>
                <a:schemeClr val="tx1"/>
              </a:solidFill>
              <a:effectLst/>
            </a:endParaRPr>
          </a:p>
          <a:p>
            <a:r>
              <a:rPr lang="en-US" sz="1200" b="0" i="0" u="none" strike="noStrike" dirty="0">
                <a:solidFill>
                  <a:schemeClr val="tx1"/>
                </a:solidFill>
                <a:effectLst/>
              </a:rPr>
              <a:t>Salesforce. (2023). Regional Sales Manager - Financial Services. Retrieved from </a:t>
            </a:r>
            <a:r>
              <a:rPr lang="en-US" sz="1200" b="0" i="0" u="none" strike="noStrike" dirty="0">
                <a:solidFill>
                  <a:schemeClr val="tx1"/>
                </a:solidFill>
                <a:effectLst/>
                <a:hlinkClick r:id="rId3">
                  <a:extLst>
                    <a:ext uri="{A12FA001-AC4F-418D-AE19-62706E023703}">
                      <ahyp:hlinkClr xmlns:ahyp="http://schemas.microsoft.com/office/drawing/2018/hyperlinkcolor" val="tx"/>
                    </a:ext>
                  </a:extLst>
                </a:hlinkClick>
              </a:rPr>
              <a:t>https://salesforce.wd1.myworkdayjobs.com/en-US/External_Career_Site/job/New-York-New-York/Regional-Sales-Manager---Financial-Services_JR119344</a:t>
            </a:r>
            <a:endParaRPr lang="en-US" sz="1200" b="0" i="0" u="none" strike="noStrike" dirty="0">
              <a:solidFill>
                <a:schemeClr val="tx1"/>
              </a:solidFill>
              <a:effectLst/>
            </a:endParaRPr>
          </a:p>
          <a:p>
            <a:r>
              <a:rPr lang="en-US" sz="1200" b="0" i="0" u="none" strike="noStrike" dirty="0">
                <a:solidFill>
                  <a:schemeClr val="tx1"/>
                </a:solidFill>
                <a:effectLst/>
              </a:rPr>
              <a:t>Tesla. (2023). Operations Manager. Retrieved from https://www.tesla.com/careers/job/operations-manager-119455</a:t>
            </a:r>
            <a:endParaRPr lang="en-US" sz="1200" dirty="0">
              <a:solidFill>
                <a:schemeClr val="tx1"/>
              </a:solidFill>
            </a:endParaRPr>
          </a:p>
        </p:txBody>
      </p:sp>
      <p:grpSp>
        <p:nvGrpSpPr>
          <p:cNvPr id="70" name="Group 69">
            <a:extLst>
              <a:ext uri="{FF2B5EF4-FFF2-40B4-BE49-F238E27FC236}">
                <a16:creationId xmlns:a16="http://schemas.microsoft.com/office/drawing/2014/main" id="{55C23123-3C5C-4A8B-AD1C-138D7B73D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71" name="Group 70">
              <a:extLst>
                <a:ext uri="{FF2B5EF4-FFF2-40B4-BE49-F238E27FC236}">
                  <a16:creationId xmlns:a16="http://schemas.microsoft.com/office/drawing/2014/main" id="{ADC1AC98-A945-45DC-A533-43311AB5AF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90" name="Freeform 64">
                <a:extLst>
                  <a:ext uri="{FF2B5EF4-FFF2-40B4-BE49-F238E27FC236}">
                    <a16:creationId xmlns:a16="http://schemas.microsoft.com/office/drawing/2014/main" id="{525BFDD7-7DC7-4933-95CA-274FF3A12B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1">
                <a:extLst>
                  <a:ext uri="{FF2B5EF4-FFF2-40B4-BE49-F238E27FC236}">
                    <a16:creationId xmlns:a16="http://schemas.microsoft.com/office/drawing/2014/main" id="{56EAE20D-E363-445F-AAA9-8923C7A41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61">
                <a:extLst>
                  <a:ext uri="{FF2B5EF4-FFF2-40B4-BE49-F238E27FC236}">
                    <a16:creationId xmlns:a16="http://schemas.microsoft.com/office/drawing/2014/main" id="{63DF7269-8701-4F88-89A3-EA45D9DF5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78">
                <a:extLst>
                  <a:ext uri="{FF2B5EF4-FFF2-40B4-BE49-F238E27FC236}">
                    <a16:creationId xmlns:a16="http://schemas.microsoft.com/office/drawing/2014/main" id="{2DDEEFE7-743E-40D3-AB86-C074CADC9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84">
                <a:extLst>
                  <a:ext uri="{FF2B5EF4-FFF2-40B4-BE49-F238E27FC236}">
                    <a16:creationId xmlns:a16="http://schemas.microsoft.com/office/drawing/2014/main" id="{6DC0260D-7AA3-4733-B3CB-6389FCCABD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87">
                <a:extLst>
                  <a:ext uri="{FF2B5EF4-FFF2-40B4-BE49-F238E27FC236}">
                    <a16:creationId xmlns:a16="http://schemas.microsoft.com/office/drawing/2014/main" id="{E9487A85-3305-4BD8-A4FB-7939820DE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60">
                <a:extLst>
                  <a:ext uri="{FF2B5EF4-FFF2-40B4-BE49-F238E27FC236}">
                    <a16:creationId xmlns:a16="http://schemas.microsoft.com/office/drawing/2014/main" id="{9A56408A-8D1F-4308-888A-C10250ED4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59">
                <a:extLst>
                  <a:ext uri="{FF2B5EF4-FFF2-40B4-BE49-F238E27FC236}">
                    <a16:creationId xmlns:a16="http://schemas.microsoft.com/office/drawing/2014/main" id="{B8EA7519-3D12-4CBF-9CF9-2DBF5379C4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62">
                <a:extLst>
                  <a:ext uri="{FF2B5EF4-FFF2-40B4-BE49-F238E27FC236}">
                    <a16:creationId xmlns:a16="http://schemas.microsoft.com/office/drawing/2014/main" id="{CBCFA958-AB70-45BC-86FB-95916AC8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65">
                <a:extLst>
                  <a:ext uri="{FF2B5EF4-FFF2-40B4-BE49-F238E27FC236}">
                    <a16:creationId xmlns:a16="http://schemas.microsoft.com/office/drawing/2014/main" id="{EC7CC8AD-3574-4368-9084-30AA269FB7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79">
                <a:extLst>
                  <a:ext uri="{FF2B5EF4-FFF2-40B4-BE49-F238E27FC236}">
                    <a16:creationId xmlns:a16="http://schemas.microsoft.com/office/drawing/2014/main" id="{AAF385D0-C8F4-4D2E-A604-55B0C4A37A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82">
                <a:extLst>
                  <a:ext uri="{FF2B5EF4-FFF2-40B4-BE49-F238E27FC236}">
                    <a16:creationId xmlns:a16="http://schemas.microsoft.com/office/drawing/2014/main" id="{5807D27C-D4CF-4DD8-95BF-BE0E82099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85">
                <a:extLst>
                  <a:ext uri="{FF2B5EF4-FFF2-40B4-BE49-F238E27FC236}">
                    <a16:creationId xmlns:a16="http://schemas.microsoft.com/office/drawing/2014/main" id="{AF358179-B76F-48FB-9D1E-25F2B422B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88">
                <a:extLst>
                  <a:ext uri="{FF2B5EF4-FFF2-40B4-BE49-F238E27FC236}">
                    <a16:creationId xmlns:a16="http://schemas.microsoft.com/office/drawing/2014/main" id="{4F860F54-6F02-429D-84F9-216C593FDA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4" name="Group 103">
                <a:extLst>
                  <a:ext uri="{FF2B5EF4-FFF2-40B4-BE49-F238E27FC236}">
                    <a16:creationId xmlns:a16="http://schemas.microsoft.com/office/drawing/2014/main" id="{AF2CD1C6-D2DC-4C27-A7A3-0D6ECCB7B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05" name="Line 63">
                  <a:extLst>
                    <a:ext uri="{FF2B5EF4-FFF2-40B4-BE49-F238E27FC236}">
                      <a16:creationId xmlns:a16="http://schemas.microsoft.com/office/drawing/2014/main" id="{17251CE3-FBBE-4B37-B229-DF726C4AE56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Line 66">
                  <a:extLst>
                    <a:ext uri="{FF2B5EF4-FFF2-40B4-BE49-F238E27FC236}">
                      <a16:creationId xmlns:a16="http://schemas.microsoft.com/office/drawing/2014/main" id="{14522961-6FA8-43A3-894B-20435789E3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Line 67">
                  <a:extLst>
                    <a:ext uri="{FF2B5EF4-FFF2-40B4-BE49-F238E27FC236}">
                      <a16:creationId xmlns:a16="http://schemas.microsoft.com/office/drawing/2014/main" id="{54230A9C-2E62-416C-A910-A26CB0BB744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80">
                  <a:extLst>
                    <a:ext uri="{FF2B5EF4-FFF2-40B4-BE49-F238E27FC236}">
                      <a16:creationId xmlns:a16="http://schemas.microsoft.com/office/drawing/2014/main" id="{EDC7B8CE-339C-4B31-9A1E-1E6F3F20E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83">
                  <a:extLst>
                    <a:ext uri="{FF2B5EF4-FFF2-40B4-BE49-F238E27FC236}">
                      <a16:creationId xmlns:a16="http://schemas.microsoft.com/office/drawing/2014/main" id="{D5900B3C-A349-4C11-8871-F0C656F06A2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Line 86">
                  <a:extLst>
                    <a:ext uri="{FF2B5EF4-FFF2-40B4-BE49-F238E27FC236}">
                      <a16:creationId xmlns:a16="http://schemas.microsoft.com/office/drawing/2014/main" id="{B836DF39-5332-440E-BD43-94EF14B9F7A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89">
                  <a:extLst>
                    <a:ext uri="{FF2B5EF4-FFF2-40B4-BE49-F238E27FC236}">
                      <a16:creationId xmlns:a16="http://schemas.microsoft.com/office/drawing/2014/main" id="{25596AFB-7112-451F-A40E-C4D365BC050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2" name="Group 71">
              <a:extLst>
                <a:ext uri="{FF2B5EF4-FFF2-40B4-BE49-F238E27FC236}">
                  <a16:creationId xmlns:a16="http://schemas.microsoft.com/office/drawing/2014/main" id="{467B87DF-BE21-4275-A328-36294B5E87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82" name="Group 81">
                <a:extLst>
                  <a:ext uri="{FF2B5EF4-FFF2-40B4-BE49-F238E27FC236}">
                    <a16:creationId xmlns:a16="http://schemas.microsoft.com/office/drawing/2014/main" id="{5DF7768E-3A7E-48EA-AE6B-544137E017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86" name="Straight Connector 85">
                  <a:extLst>
                    <a:ext uri="{FF2B5EF4-FFF2-40B4-BE49-F238E27FC236}">
                      <a16:creationId xmlns:a16="http://schemas.microsoft.com/office/drawing/2014/main" id="{0C7E39C2-9BBA-4C6E-B352-FADF72FF84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5FF2688-1869-4A97-A594-AD2F8C720A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8" name="Rectangle 30">
                  <a:extLst>
                    <a:ext uri="{FF2B5EF4-FFF2-40B4-BE49-F238E27FC236}">
                      <a16:creationId xmlns:a16="http://schemas.microsoft.com/office/drawing/2014/main" id="{035F350E-CDEC-47D7-B1F6-BB33F7263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0">
                  <a:extLst>
                    <a:ext uri="{FF2B5EF4-FFF2-40B4-BE49-F238E27FC236}">
                      <a16:creationId xmlns:a16="http://schemas.microsoft.com/office/drawing/2014/main" id="{32757671-5219-4448-9D74-96978B78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A62FFE05-1BB5-478B-ACB7-0201D6E0B86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84" name="Freeform: Shape 83">
                  <a:extLst>
                    <a:ext uri="{FF2B5EF4-FFF2-40B4-BE49-F238E27FC236}">
                      <a16:creationId xmlns:a16="http://schemas.microsoft.com/office/drawing/2014/main" id="{08CF1D90-5BE7-4777-9D00-4B898D6A5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5" name="Freeform: Shape 84">
                  <a:extLst>
                    <a:ext uri="{FF2B5EF4-FFF2-40B4-BE49-F238E27FC236}">
                      <a16:creationId xmlns:a16="http://schemas.microsoft.com/office/drawing/2014/main" id="{D066325E-CB67-49CD-9A41-2CFD6BCC9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73" name="Group 72">
              <a:extLst>
                <a:ext uri="{FF2B5EF4-FFF2-40B4-BE49-F238E27FC236}">
                  <a16:creationId xmlns:a16="http://schemas.microsoft.com/office/drawing/2014/main" id="{7405EB12-3265-4FD8-AE15-B453CFF084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74" name="Group 73">
                <a:extLst>
                  <a:ext uri="{FF2B5EF4-FFF2-40B4-BE49-F238E27FC236}">
                    <a16:creationId xmlns:a16="http://schemas.microsoft.com/office/drawing/2014/main" id="{BCD1DA60-1F78-4286-AD75-48457E4E42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79" name="Freeform 68">
                  <a:extLst>
                    <a:ext uri="{FF2B5EF4-FFF2-40B4-BE49-F238E27FC236}">
                      <a16:creationId xmlns:a16="http://schemas.microsoft.com/office/drawing/2014/main" id="{F2434CC9-D9BE-4CC5-A618-AC659C5CBD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69">
                  <a:extLst>
                    <a:ext uri="{FF2B5EF4-FFF2-40B4-BE49-F238E27FC236}">
                      <a16:creationId xmlns:a16="http://schemas.microsoft.com/office/drawing/2014/main" id="{B9A88CD6-DA9C-42B2-A37B-5A0E1BED7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Line 70">
                  <a:extLst>
                    <a:ext uri="{FF2B5EF4-FFF2-40B4-BE49-F238E27FC236}">
                      <a16:creationId xmlns:a16="http://schemas.microsoft.com/office/drawing/2014/main" id="{4A018333-A419-44AE-9CF5-57D5319073C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74">
                <a:extLst>
                  <a:ext uri="{FF2B5EF4-FFF2-40B4-BE49-F238E27FC236}">
                    <a16:creationId xmlns:a16="http://schemas.microsoft.com/office/drawing/2014/main" id="{4C9BB730-80E2-4F3A-882B-7ED9186ABD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76" name="Freeform 68">
                  <a:extLst>
                    <a:ext uri="{FF2B5EF4-FFF2-40B4-BE49-F238E27FC236}">
                      <a16:creationId xmlns:a16="http://schemas.microsoft.com/office/drawing/2014/main" id="{D48E4E69-835A-40C7-A548-8947A81DC1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69">
                  <a:extLst>
                    <a:ext uri="{FF2B5EF4-FFF2-40B4-BE49-F238E27FC236}">
                      <a16:creationId xmlns:a16="http://schemas.microsoft.com/office/drawing/2014/main" id="{E4F80DAC-11B8-4A6F-9CAA-8C62C6A2E6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Line 70">
                  <a:extLst>
                    <a:ext uri="{FF2B5EF4-FFF2-40B4-BE49-F238E27FC236}">
                      <a16:creationId xmlns:a16="http://schemas.microsoft.com/office/drawing/2014/main" id="{FF491AF2-6D67-4650-B34C-5BB5F11284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4" name="Footer Placeholder 3">
            <a:extLst>
              <a:ext uri="{FF2B5EF4-FFF2-40B4-BE49-F238E27FC236}">
                <a16:creationId xmlns:a16="http://schemas.microsoft.com/office/drawing/2014/main" id="{6EDC34AF-2B6D-8FA9-E1F1-732C020C3D19}"/>
              </a:ext>
            </a:extLst>
          </p:cNvPr>
          <p:cNvSpPr>
            <a:spLocks noGrp="1"/>
          </p:cNvSpPr>
          <p:nvPr>
            <p:ph type="ftr" sz="quarter" idx="11"/>
          </p:nvPr>
        </p:nvSpPr>
        <p:spPr/>
        <p:txBody>
          <a:bodyPr/>
          <a:lstStyle/>
          <a:p>
            <a:r>
              <a:rPr lang="en-US" dirty="0"/>
              <a:t>Karley Larison </a:t>
            </a:r>
          </a:p>
        </p:txBody>
      </p:sp>
    </p:spTree>
    <p:extLst>
      <p:ext uri="{BB962C8B-B14F-4D97-AF65-F5344CB8AC3E}">
        <p14:creationId xmlns:p14="http://schemas.microsoft.com/office/powerpoint/2010/main" val="167197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1" name="Group 1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E26650-880B-00F1-BE3A-6EF656B2F9A6}"/>
              </a:ext>
            </a:extLst>
          </p:cNvPr>
          <p:cNvSpPr>
            <a:spLocks noGrp="1"/>
          </p:cNvSpPr>
          <p:nvPr>
            <p:ph type="title"/>
          </p:nvPr>
        </p:nvSpPr>
        <p:spPr>
          <a:xfrm>
            <a:off x="3777600" y="1079500"/>
            <a:ext cx="4636800" cy="2138400"/>
          </a:xfrm>
        </p:spPr>
        <p:txBody>
          <a:bodyPr vert="horz" lIns="91440" tIns="45720" rIns="91440" bIns="45720" rtlCol="0" anchor="b" anchorCtr="0">
            <a:normAutofit/>
          </a:bodyPr>
          <a:lstStyle/>
          <a:p>
            <a:pPr algn="ctr"/>
            <a:r>
              <a:rPr lang="en-US" sz="4800" dirty="0"/>
              <a:t>Introduction </a:t>
            </a:r>
          </a:p>
        </p:txBody>
      </p:sp>
      <p:grpSp>
        <p:nvGrpSpPr>
          <p:cNvPr id="18" name="Group 17">
            <a:extLst>
              <a:ext uri="{FF2B5EF4-FFF2-40B4-BE49-F238E27FC236}">
                <a16:creationId xmlns:a16="http://schemas.microsoft.com/office/drawing/2014/main" id="{29578809-4F8C-4A9B-A59D-0D7BDA6B17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19" name="Group 18">
              <a:extLst>
                <a:ext uri="{FF2B5EF4-FFF2-40B4-BE49-F238E27FC236}">
                  <a16:creationId xmlns:a16="http://schemas.microsoft.com/office/drawing/2014/main" id="{B6DADE07-3826-4857-9180-7DB77BCCE8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8" name="Freeform 64">
                <a:extLst>
                  <a:ext uri="{FF2B5EF4-FFF2-40B4-BE49-F238E27FC236}">
                    <a16:creationId xmlns:a16="http://schemas.microsoft.com/office/drawing/2014/main" id="{5C21CC9E-9E93-47EE-B6BE-DAF0D163F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1">
                <a:extLst>
                  <a:ext uri="{FF2B5EF4-FFF2-40B4-BE49-F238E27FC236}">
                    <a16:creationId xmlns:a16="http://schemas.microsoft.com/office/drawing/2014/main" id="{F98634D8-7CA3-4C66-8CD8-4D6F24833C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61">
                <a:extLst>
                  <a:ext uri="{FF2B5EF4-FFF2-40B4-BE49-F238E27FC236}">
                    <a16:creationId xmlns:a16="http://schemas.microsoft.com/office/drawing/2014/main" id="{579AC1E2-C2CF-4BA7-82B4-C8CCC7305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8">
                <a:extLst>
                  <a:ext uri="{FF2B5EF4-FFF2-40B4-BE49-F238E27FC236}">
                    <a16:creationId xmlns:a16="http://schemas.microsoft.com/office/drawing/2014/main" id="{FD089815-EEDF-4A19-B1A5-CD51F7D646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3913B299-F5CE-4C72-A020-2AFCFFDB7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7">
                <a:extLst>
                  <a:ext uri="{FF2B5EF4-FFF2-40B4-BE49-F238E27FC236}">
                    <a16:creationId xmlns:a16="http://schemas.microsoft.com/office/drawing/2014/main" id="{38067600-ABBC-4D8F-B242-026D39DB95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0">
                <a:extLst>
                  <a:ext uri="{FF2B5EF4-FFF2-40B4-BE49-F238E27FC236}">
                    <a16:creationId xmlns:a16="http://schemas.microsoft.com/office/drawing/2014/main" id="{AF1082FE-D7C7-430A-B6DF-041CD1FBF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9">
                <a:extLst>
                  <a:ext uri="{FF2B5EF4-FFF2-40B4-BE49-F238E27FC236}">
                    <a16:creationId xmlns:a16="http://schemas.microsoft.com/office/drawing/2014/main" id="{D20DF48A-C1E5-483E-B21B-EDC96EC75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62">
                <a:extLst>
                  <a:ext uri="{FF2B5EF4-FFF2-40B4-BE49-F238E27FC236}">
                    <a16:creationId xmlns:a16="http://schemas.microsoft.com/office/drawing/2014/main" id="{BE0F4360-2529-43AE-8AD9-1B7B3F903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a16="http://schemas.microsoft.com/office/drawing/2014/main" id="{B1B8DE27-1A2A-48A2-A329-B0F4201A7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9">
                <a:extLst>
                  <a:ext uri="{FF2B5EF4-FFF2-40B4-BE49-F238E27FC236}">
                    <a16:creationId xmlns:a16="http://schemas.microsoft.com/office/drawing/2014/main" id="{9BD6F64A-2862-4703-A7E6-6D3295621F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2">
                <a:extLst>
                  <a:ext uri="{FF2B5EF4-FFF2-40B4-BE49-F238E27FC236}">
                    <a16:creationId xmlns:a16="http://schemas.microsoft.com/office/drawing/2014/main" id="{DA103B72-E0CF-45F0-A7D0-21ECD0175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85">
                <a:extLst>
                  <a:ext uri="{FF2B5EF4-FFF2-40B4-BE49-F238E27FC236}">
                    <a16:creationId xmlns:a16="http://schemas.microsoft.com/office/drawing/2014/main" id="{12BF02EE-B84D-4508-86AE-720FFD081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88">
                <a:extLst>
                  <a:ext uri="{FF2B5EF4-FFF2-40B4-BE49-F238E27FC236}">
                    <a16:creationId xmlns:a16="http://schemas.microsoft.com/office/drawing/2014/main" id="{63DEFA47-924F-47EC-8A1A-E8D4E1D286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51">
                <a:extLst>
                  <a:ext uri="{FF2B5EF4-FFF2-40B4-BE49-F238E27FC236}">
                    <a16:creationId xmlns:a16="http://schemas.microsoft.com/office/drawing/2014/main" id="{18E9EAB0-A7D4-43A2-BE0E-0285979BC2C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3" name="Line 63">
                  <a:extLst>
                    <a:ext uri="{FF2B5EF4-FFF2-40B4-BE49-F238E27FC236}">
                      <a16:creationId xmlns:a16="http://schemas.microsoft.com/office/drawing/2014/main" id="{0918A230-E769-4D1D-BAD9-E5835E2C8DE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6">
                  <a:extLst>
                    <a:ext uri="{FF2B5EF4-FFF2-40B4-BE49-F238E27FC236}">
                      <a16:creationId xmlns:a16="http://schemas.microsoft.com/office/drawing/2014/main" id="{8387A7CE-102C-40EE-9CF5-025C3DD8D49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7">
                  <a:extLst>
                    <a:ext uri="{FF2B5EF4-FFF2-40B4-BE49-F238E27FC236}">
                      <a16:creationId xmlns:a16="http://schemas.microsoft.com/office/drawing/2014/main" id="{04D252BC-127A-412D-BC8A-003132AE7C4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80">
                  <a:extLst>
                    <a:ext uri="{FF2B5EF4-FFF2-40B4-BE49-F238E27FC236}">
                      <a16:creationId xmlns:a16="http://schemas.microsoft.com/office/drawing/2014/main" id="{DBF98D9E-95AE-499D-90A5-B46B8811607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83">
                  <a:extLst>
                    <a:ext uri="{FF2B5EF4-FFF2-40B4-BE49-F238E27FC236}">
                      <a16:creationId xmlns:a16="http://schemas.microsoft.com/office/drawing/2014/main" id="{DF93481C-D4B8-49D1-8DB5-0DDFD0A9754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86">
                  <a:extLst>
                    <a:ext uri="{FF2B5EF4-FFF2-40B4-BE49-F238E27FC236}">
                      <a16:creationId xmlns:a16="http://schemas.microsoft.com/office/drawing/2014/main" id="{E08AF258-8D62-4B36-9315-8652E31710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89">
                  <a:extLst>
                    <a:ext uri="{FF2B5EF4-FFF2-40B4-BE49-F238E27FC236}">
                      <a16:creationId xmlns:a16="http://schemas.microsoft.com/office/drawing/2014/main" id="{DCAC5381-7C87-4FB1-922C-72424F35D4F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9">
              <a:extLst>
                <a:ext uri="{FF2B5EF4-FFF2-40B4-BE49-F238E27FC236}">
                  <a16:creationId xmlns:a16="http://schemas.microsoft.com/office/drawing/2014/main" id="{33D131BB-56BB-4799-9DE1-95E397FA61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30" name="Group 29">
                <a:extLst>
                  <a:ext uri="{FF2B5EF4-FFF2-40B4-BE49-F238E27FC236}">
                    <a16:creationId xmlns:a16="http://schemas.microsoft.com/office/drawing/2014/main" id="{BD75D3A2-6328-49F4-A5C7-BDBEBE8710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FB386BFB-69FD-4CED-89B4-6E45CD3340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0292B6-9C83-4545-9DB9-6D216C649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218E320A-887F-4DBF-8CCC-A0E849F36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0">
                  <a:extLst>
                    <a:ext uri="{FF2B5EF4-FFF2-40B4-BE49-F238E27FC236}">
                      <a16:creationId xmlns:a16="http://schemas.microsoft.com/office/drawing/2014/main" id="{70456DE9-EFE8-480B-904C-C4E4521BA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FFAC87AC-6F0D-41C3-A96D-583587DBD2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31">
                  <a:extLst>
                    <a:ext uri="{FF2B5EF4-FFF2-40B4-BE49-F238E27FC236}">
                      <a16:creationId xmlns:a16="http://schemas.microsoft.com/office/drawing/2014/main" id="{BBBB3529-7770-48BD-9A2D-61CB322B4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Shape 32">
                  <a:extLst>
                    <a:ext uri="{FF2B5EF4-FFF2-40B4-BE49-F238E27FC236}">
                      <a16:creationId xmlns:a16="http://schemas.microsoft.com/office/drawing/2014/main" id="{B4D2F05B-BBCD-4783-BDE0-43D73C267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21" name="Group 20">
              <a:extLst>
                <a:ext uri="{FF2B5EF4-FFF2-40B4-BE49-F238E27FC236}">
                  <a16:creationId xmlns:a16="http://schemas.microsoft.com/office/drawing/2014/main" id="{5C54BFAD-42ED-48A4-AA55-3BE394C44E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22" name="Group 21">
                <a:extLst>
                  <a:ext uri="{FF2B5EF4-FFF2-40B4-BE49-F238E27FC236}">
                    <a16:creationId xmlns:a16="http://schemas.microsoft.com/office/drawing/2014/main" id="{FB341D07-45D8-4F3A-B413-FD2B278A243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7" name="Freeform 68">
                  <a:extLst>
                    <a:ext uri="{FF2B5EF4-FFF2-40B4-BE49-F238E27FC236}">
                      <a16:creationId xmlns:a16="http://schemas.microsoft.com/office/drawing/2014/main" id="{872DAC2D-6CA9-4BA0-9831-D9BCA4630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79883F04-2F99-488F-B3C5-0B29E181A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588E0A03-E6DB-4D96-82A1-39AAB998509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2032D250-40F2-4BE1-9E51-51D6124316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4" name="Freeform 68">
                  <a:extLst>
                    <a:ext uri="{FF2B5EF4-FFF2-40B4-BE49-F238E27FC236}">
                      <a16:creationId xmlns:a16="http://schemas.microsoft.com/office/drawing/2014/main" id="{CFF6B335-FCBC-4111-B6E0-010A0CCF6A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69">
                  <a:extLst>
                    <a:ext uri="{FF2B5EF4-FFF2-40B4-BE49-F238E27FC236}">
                      <a16:creationId xmlns:a16="http://schemas.microsoft.com/office/drawing/2014/main" id="{F3A4A21F-DBFE-4F02-A66E-C6F0ECB698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Line 70">
                  <a:extLst>
                    <a:ext uri="{FF2B5EF4-FFF2-40B4-BE49-F238E27FC236}">
                      <a16:creationId xmlns:a16="http://schemas.microsoft.com/office/drawing/2014/main" id="{3A5E5CE1-528A-4B41-A739-BFE450F1F97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61" name="Straight Connector 60">
            <a:extLst>
              <a:ext uri="{FF2B5EF4-FFF2-40B4-BE49-F238E27FC236}">
                <a16:creationId xmlns:a16="http://schemas.microsoft.com/office/drawing/2014/main" id="{C88FC08C-C419-4B3F-B3C4-074AE70451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E69E4645-4CFC-4C14-9639-295E67859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64" name="Group 63">
              <a:extLst>
                <a:ext uri="{FF2B5EF4-FFF2-40B4-BE49-F238E27FC236}">
                  <a16:creationId xmlns:a16="http://schemas.microsoft.com/office/drawing/2014/main" id="{A75D1D75-29EC-4168-9B74-DD31796A356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83" name="Freeform 64">
                <a:extLst>
                  <a:ext uri="{FF2B5EF4-FFF2-40B4-BE49-F238E27FC236}">
                    <a16:creationId xmlns:a16="http://schemas.microsoft.com/office/drawing/2014/main" id="{5C244629-4F62-4555-8576-76E450C71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81">
                <a:extLst>
                  <a:ext uri="{FF2B5EF4-FFF2-40B4-BE49-F238E27FC236}">
                    <a16:creationId xmlns:a16="http://schemas.microsoft.com/office/drawing/2014/main" id="{33FE7FD6-ED0C-4A85-BB37-50D5DEFE5D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61">
                <a:extLst>
                  <a:ext uri="{FF2B5EF4-FFF2-40B4-BE49-F238E27FC236}">
                    <a16:creationId xmlns:a16="http://schemas.microsoft.com/office/drawing/2014/main" id="{E321CBA3-94D7-498A-AA58-32E5E21DA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78">
                <a:extLst>
                  <a:ext uri="{FF2B5EF4-FFF2-40B4-BE49-F238E27FC236}">
                    <a16:creationId xmlns:a16="http://schemas.microsoft.com/office/drawing/2014/main" id="{A483E481-9A4F-433D-83BF-BE219AE92A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84">
                <a:extLst>
                  <a:ext uri="{FF2B5EF4-FFF2-40B4-BE49-F238E27FC236}">
                    <a16:creationId xmlns:a16="http://schemas.microsoft.com/office/drawing/2014/main" id="{3BD25EE3-866C-4F95-87D6-3539B174A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87">
                <a:extLst>
                  <a:ext uri="{FF2B5EF4-FFF2-40B4-BE49-F238E27FC236}">
                    <a16:creationId xmlns:a16="http://schemas.microsoft.com/office/drawing/2014/main" id="{7C4C4F76-8DA9-47EA-94F9-1D400388FA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0">
                <a:extLst>
                  <a:ext uri="{FF2B5EF4-FFF2-40B4-BE49-F238E27FC236}">
                    <a16:creationId xmlns:a16="http://schemas.microsoft.com/office/drawing/2014/main" id="{025FE981-874E-47FE-81B8-F025D2BF9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59">
                <a:extLst>
                  <a:ext uri="{FF2B5EF4-FFF2-40B4-BE49-F238E27FC236}">
                    <a16:creationId xmlns:a16="http://schemas.microsoft.com/office/drawing/2014/main" id="{5680B73A-298E-4BDA-AB07-ACC8314E40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62">
                <a:extLst>
                  <a:ext uri="{FF2B5EF4-FFF2-40B4-BE49-F238E27FC236}">
                    <a16:creationId xmlns:a16="http://schemas.microsoft.com/office/drawing/2014/main" id="{01AFB333-D097-4235-A165-C9D3CDC2FE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65">
                <a:extLst>
                  <a:ext uri="{FF2B5EF4-FFF2-40B4-BE49-F238E27FC236}">
                    <a16:creationId xmlns:a16="http://schemas.microsoft.com/office/drawing/2014/main" id="{66C11AEB-D3F2-45AA-9C41-CA142A02E7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79">
                <a:extLst>
                  <a:ext uri="{FF2B5EF4-FFF2-40B4-BE49-F238E27FC236}">
                    <a16:creationId xmlns:a16="http://schemas.microsoft.com/office/drawing/2014/main" id="{2EAA79E5-B4EE-4477-A9D7-38234A19D4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82">
                <a:extLst>
                  <a:ext uri="{FF2B5EF4-FFF2-40B4-BE49-F238E27FC236}">
                    <a16:creationId xmlns:a16="http://schemas.microsoft.com/office/drawing/2014/main" id="{A2EB3CA6-CF43-44E7-A82B-C86FF6A75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85">
                <a:extLst>
                  <a:ext uri="{FF2B5EF4-FFF2-40B4-BE49-F238E27FC236}">
                    <a16:creationId xmlns:a16="http://schemas.microsoft.com/office/drawing/2014/main" id="{635B3B6D-8A83-4CF1-AE24-D872BCE07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88">
                <a:extLst>
                  <a:ext uri="{FF2B5EF4-FFF2-40B4-BE49-F238E27FC236}">
                    <a16:creationId xmlns:a16="http://schemas.microsoft.com/office/drawing/2014/main" id="{67274B73-EB7F-4885-8375-DCC193DE8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7" name="Group 96">
                <a:extLst>
                  <a:ext uri="{FF2B5EF4-FFF2-40B4-BE49-F238E27FC236}">
                    <a16:creationId xmlns:a16="http://schemas.microsoft.com/office/drawing/2014/main" id="{B0EE02B4-8ECF-4636-B55D-11A3869E6E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8" name="Line 63">
                  <a:extLst>
                    <a:ext uri="{FF2B5EF4-FFF2-40B4-BE49-F238E27FC236}">
                      <a16:creationId xmlns:a16="http://schemas.microsoft.com/office/drawing/2014/main" id="{97860271-66A3-4C76-9A50-EF7ADA1D959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66">
                  <a:extLst>
                    <a:ext uri="{FF2B5EF4-FFF2-40B4-BE49-F238E27FC236}">
                      <a16:creationId xmlns:a16="http://schemas.microsoft.com/office/drawing/2014/main" id="{CD0262E2-572E-453D-8FE4-46EDF0C75C2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67">
                  <a:extLst>
                    <a:ext uri="{FF2B5EF4-FFF2-40B4-BE49-F238E27FC236}">
                      <a16:creationId xmlns:a16="http://schemas.microsoft.com/office/drawing/2014/main" id="{504EAB1B-BE08-49A3-91E4-2F59777FF81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0">
                  <a:extLst>
                    <a:ext uri="{FF2B5EF4-FFF2-40B4-BE49-F238E27FC236}">
                      <a16:creationId xmlns:a16="http://schemas.microsoft.com/office/drawing/2014/main" id="{1BA1BFEB-5D6B-4011-8814-75FDF39A8CE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Line 83">
                  <a:extLst>
                    <a:ext uri="{FF2B5EF4-FFF2-40B4-BE49-F238E27FC236}">
                      <a16:creationId xmlns:a16="http://schemas.microsoft.com/office/drawing/2014/main" id="{58D635F3-CD70-43D2-9FAE-690BB6A8C02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Line 86">
                  <a:extLst>
                    <a:ext uri="{FF2B5EF4-FFF2-40B4-BE49-F238E27FC236}">
                      <a16:creationId xmlns:a16="http://schemas.microsoft.com/office/drawing/2014/main" id="{7D4A71ED-4313-45E2-9078-0A2179F6096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Line 89">
                  <a:extLst>
                    <a:ext uri="{FF2B5EF4-FFF2-40B4-BE49-F238E27FC236}">
                      <a16:creationId xmlns:a16="http://schemas.microsoft.com/office/drawing/2014/main" id="{F71A8BF4-8580-4405-93CC-68682C9EFB5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5" name="Group 64">
              <a:extLst>
                <a:ext uri="{FF2B5EF4-FFF2-40B4-BE49-F238E27FC236}">
                  <a16:creationId xmlns:a16="http://schemas.microsoft.com/office/drawing/2014/main" id="{503EA70C-259E-4844-83FD-A8152374DDA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75" name="Group 74">
                <a:extLst>
                  <a:ext uri="{FF2B5EF4-FFF2-40B4-BE49-F238E27FC236}">
                    <a16:creationId xmlns:a16="http://schemas.microsoft.com/office/drawing/2014/main" id="{2D8DEFBA-3794-41DB-BA53-A168E4B02E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9" name="Straight Connector 78">
                  <a:extLst>
                    <a:ext uri="{FF2B5EF4-FFF2-40B4-BE49-F238E27FC236}">
                      <a16:creationId xmlns:a16="http://schemas.microsoft.com/office/drawing/2014/main" id="{F74D1351-C939-4ABA-A2D0-F13C1F3BF5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672A249-195A-4DAD-984C-AC6C894A6F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1" name="Rectangle 30">
                  <a:extLst>
                    <a:ext uri="{FF2B5EF4-FFF2-40B4-BE49-F238E27FC236}">
                      <a16:creationId xmlns:a16="http://schemas.microsoft.com/office/drawing/2014/main" id="{B2751033-92CC-43C5-B09D-BEAC92129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30">
                  <a:extLst>
                    <a:ext uri="{FF2B5EF4-FFF2-40B4-BE49-F238E27FC236}">
                      <a16:creationId xmlns:a16="http://schemas.microsoft.com/office/drawing/2014/main" id="{810A9024-F6AE-46E1-AF5B-23C1BAF52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6148CDE3-7E34-46A7-A2A1-B2418BA6CD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7" name="Freeform: Shape 76">
                  <a:extLst>
                    <a:ext uri="{FF2B5EF4-FFF2-40B4-BE49-F238E27FC236}">
                      <a16:creationId xmlns:a16="http://schemas.microsoft.com/office/drawing/2014/main" id="{DFB487FA-CAC6-469F-8D07-227D88323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8" name="Freeform: Shape 77">
                  <a:extLst>
                    <a:ext uri="{FF2B5EF4-FFF2-40B4-BE49-F238E27FC236}">
                      <a16:creationId xmlns:a16="http://schemas.microsoft.com/office/drawing/2014/main" id="{64B6721C-6379-4342-B632-2288DDDD1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66" name="Group 65">
              <a:extLst>
                <a:ext uri="{FF2B5EF4-FFF2-40B4-BE49-F238E27FC236}">
                  <a16:creationId xmlns:a16="http://schemas.microsoft.com/office/drawing/2014/main" id="{58C06E09-320E-44ED-8B43-2BB2CE74A8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7" name="Group 66">
                <a:extLst>
                  <a:ext uri="{FF2B5EF4-FFF2-40B4-BE49-F238E27FC236}">
                    <a16:creationId xmlns:a16="http://schemas.microsoft.com/office/drawing/2014/main" id="{2F42D42C-CE47-479C-A563-298CD9035FC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72" name="Freeform 68">
                  <a:extLst>
                    <a:ext uri="{FF2B5EF4-FFF2-40B4-BE49-F238E27FC236}">
                      <a16:creationId xmlns:a16="http://schemas.microsoft.com/office/drawing/2014/main" id="{65202664-9154-4377-8C3E-9BA25B78A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9">
                  <a:extLst>
                    <a:ext uri="{FF2B5EF4-FFF2-40B4-BE49-F238E27FC236}">
                      <a16:creationId xmlns:a16="http://schemas.microsoft.com/office/drawing/2014/main" id="{F0361EFD-383F-40DA-936A-1EC55BBA67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Line 70">
                  <a:extLst>
                    <a:ext uri="{FF2B5EF4-FFF2-40B4-BE49-F238E27FC236}">
                      <a16:creationId xmlns:a16="http://schemas.microsoft.com/office/drawing/2014/main" id="{0899FE39-C088-493A-A9ED-9C70D9427F5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67">
                <a:extLst>
                  <a:ext uri="{FF2B5EF4-FFF2-40B4-BE49-F238E27FC236}">
                    <a16:creationId xmlns:a16="http://schemas.microsoft.com/office/drawing/2014/main" id="{04A185DA-EED5-4241-BCE2-7DFF9775B9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9" name="Freeform 68">
                  <a:extLst>
                    <a:ext uri="{FF2B5EF4-FFF2-40B4-BE49-F238E27FC236}">
                      <a16:creationId xmlns:a16="http://schemas.microsoft.com/office/drawing/2014/main" id="{1D1D1F03-0895-4603-B54A-30778D288D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9">
                  <a:extLst>
                    <a:ext uri="{FF2B5EF4-FFF2-40B4-BE49-F238E27FC236}">
                      <a16:creationId xmlns:a16="http://schemas.microsoft.com/office/drawing/2014/main" id="{4205B00F-0C22-4C32-B408-130BD2BCA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Line 70">
                  <a:extLst>
                    <a:ext uri="{FF2B5EF4-FFF2-40B4-BE49-F238E27FC236}">
                      <a16:creationId xmlns:a16="http://schemas.microsoft.com/office/drawing/2014/main" id="{0307197D-6DFE-4C69-95F1-42678413BAF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4" name="Footer Placeholder 3">
            <a:extLst>
              <a:ext uri="{FF2B5EF4-FFF2-40B4-BE49-F238E27FC236}">
                <a16:creationId xmlns:a16="http://schemas.microsoft.com/office/drawing/2014/main" id="{93C1C2E2-AFE8-DEFE-6F93-B6FDC82CA01A}"/>
              </a:ext>
            </a:extLst>
          </p:cNvPr>
          <p:cNvSpPr>
            <a:spLocks noGrp="1"/>
          </p:cNvSpPr>
          <p:nvPr>
            <p:ph type="ftr" sz="quarter" idx="11"/>
          </p:nvPr>
        </p:nvSpPr>
        <p:spPr/>
        <p:txBody>
          <a:bodyPr/>
          <a:lstStyle/>
          <a:p>
            <a:r>
              <a:rPr lang="en-US" dirty="0"/>
              <a:t>Karley Larison </a:t>
            </a:r>
          </a:p>
        </p:txBody>
      </p:sp>
      <p:sp>
        <p:nvSpPr>
          <p:cNvPr id="5" name="TextBox 4">
            <a:extLst>
              <a:ext uri="{FF2B5EF4-FFF2-40B4-BE49-F238E27FC236}">
                <a16:creationId xmlns:a16="http://schemas.microsoft.com/office/drawing/2014/main" id="{F52D001E-A8CF-110E-C190-0F15D1E34AB9}"/>
              </a:ext>
            </a:extLst>
          </p:cNvPr>
          <p:cNvSpPr txBox="1"/>
          <p:nvPr/>
        </p:nvSpPr>
        <p:spPr>
          <a:xfrm>
            <a:off x="2984526" y="4194387"/>
            <a:ext cx="6222947" cy="1200329"/>
          </a:xfrm>
          <a:prstGeom prst="rect">
            <a:avLst/>
          </a:prstGeom>
          <a:noFill/>
        </p:spPr>
        <p:txBody>
          <a:bodyPr wrap="square" rtlCol="0">
            <a:spAutoFit/>
          </a:bodyPr>
          <a:lstStyle/>
          <a:p>
            <a:pPr algn="ctr"/>
            <a:r>
              <a:rPr lang="en-US" dirty="0"/>
              <a:t>Encouraging Difference Through Communication Training </a:t>
            </a:r>
          </a:p>
          <a:p>
            <a:pPr marL="285750" indent="-285750" algn="ctr">
              <a:buFontTx/>
              <a:buChar char="-"/>
            </a:pPr>
            <a:r>
              <a:rPr lang="en-US" dirty="0"/>
              <a:t>Evaluating Job Listings &amp; Mission Statements – </a:t>
            </a:r>
          </a:p>
          <a:p>
            <a:pPr marL="285750" indent="-285750" algn="ctr">
              <a:buFontTx/>
              <a:buChar char="-"/>
            </a:pPr>
            <a:r>
              <a:rPr lang="en-US" dirty="0"/>
              <a:t>Utilizing the Module Content -</a:t>
            </a:r>
          </a:p>
          <a:p>
            <a:pPr marL="285750" indent="-285750" algn="ctr">
              <a:buFontTx/>
              <a:buChar char="-"/>
            </a:pPr>
            <a:r>
              <a:rPr lang="en-US" dirty="0"/>
              <a:t>Utilizing Allen’s Difference Matters Content - </a:t>
            </a:r>
          </a:p>
        </p:txBody>
      </p:sp>
    </p:spTree>
    <p:extLst>
      <p:ext uri="{BB962C8B-B14F-4D97-AF65-F5344CB8AC3E}">
        <p14:creationId xmlns:p14="http://schemas.microsoft.com/office/powerpoint/2010/main" val="273435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6D2D76E3-BBAC-4D3C-9314-D3076FA90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F54B63-CCF8-D652-7B7A-F47D7DEE421C}"/>
              </a:ext>
            </a:extLst>
          </p:cNvPr>
          <p:cNvSpPr>
            <a:spLocks noGrp="1"/>
          </p:cNvSpPr>
          <p:nvPr>
            <p:ph type="title"/>
          </p:nvPr>
        </p:nvSpPr>
        <p:spPr>
          <a:xfrm>
            <a:off x="4056600" y="536575"/>
            <a:ext cx="4078800" cy="1453003"/>
          </a:xfrm>
        </p:spPr>
        <p:txBody>
          <a:bodyPr vert="horz" wrap="square" lIns="91440" tIns="45720" rIns="91440" bIns="45720" rtlCol="0" anchor="b" anchorCtr="0">
            <a:normAutofit/>
          </a:bodyPr>
          <a:lstStyle/>
          <a:p>
            <a:pPr algn="ctr"/>
            <a:r>
              <a:rPr lang="en-US" kern="1200" cap="none" spc="0" baseline="0" dirty="0">
                <a:solidFill>
                  <a:schemeClr val="tx1"/>
                </a:solidFill>
                <a:latin typeface="+mj-lt"/>
                <a:ea typeface="+mj-ea"/>
                <a:cs typeface="+mj-cs"/>
              </a:rPr>
              <a:t>Objectives </a:t>
            </a:r>
          </a:p>
        </p:txBody>
      </p:sp>
      <p:grpSp>
        <p:nvGrpSpPr>
          <p:cNvPr id="149" name="Group 148">
            <a:extLst>
              <a:ext uri="{FF2B5EF4-FFF2-40B4-BE49-F238E27FC236}">
                <a16:creationId xmlns:a16="http://schemas.microsoft.com/office/drawing/2014/main" id="{75C945D9-C3DE-4D90-9F29-7BE223AAF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150" name="Group 149">
              <a:extLst>
                <a:ext uri="{FF2B5EF4-FFF2-40B4-BE49-F238E27FC236}">
                  <a16:creationId xmlns:a16="http://schemas.microsoft.com/office/drawing/2014/main" id="{08D338B3-6DA4-45F7-91E3-7D8C28D0B2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169" name="Freeform 64">
                <a:extLst>
                  <a:ext uri="{FF2B5EF4-FFF2-40B4-BE49-F238E27FC236}">
                    <a16:creationId xmlns:a16="http://schemas.microsoft.com/office/drawing/2014/main" id="{6185FD3E-487C-45A4-AD94-24F4F7BAC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81">
                <a:extLst>
                  <a:ext uri="{FF2B5EF4-FFF2-40B4-BE49-F238E27FC236}">
                    <a16:creationId xmlns:a16="http://schemas.microsoft.com/office/drawing/2014/main" id="{DABEF2EB-1FA6-476D-ADEC-ACC991D1EE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61">
                <a:extLst>
                  <a:ext uri="{FF2B5EF4-FFF2-40B4-BE49-F238E27FC236}">
                    <a16:creationId xmlns:a16="http://schemas.microsoft.com/office/drawing/2014/main" id="{702C2E5D-FD1A-49AB-9CF7-7F656660A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78">
                <a:extLst>
                  <a:ext uri="{FF2B5EF4-FFF2-40B4-BE49-F238E27FC236}">
                    <a16:creationId xmlns:a16="http://schemas.microsoft.com/office/drawing/2014/main" id="{FE338B6A-36C1-4245-B24F-94D4DE5F7C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84">
                <a:extLst>
                  <a:ext uri="{FF2B5EF4-FFF2-40B4-BE49-F238E27FC236}">
                    <a16:creationId xmlns:a16="http://schemas.microsoft.com/office/drawing/2014/main" id="{6CDA6293-4165-4383-9C97-2A6679228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7">
                <a:extLst>
                  <a:ext uri="{FF2B5EF4-FFF2-40B4-BE49-F238E27FC236}">
                    <a16:creationId xmlns:a16="http://schemas.microsoft.com/office/drawing/2014/main" id="{CACA95C4-6FB3-44B0-981E-06BBAE8F02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0">
                <a:extLst>
                  <a:ext uri="{FF2B5EF4-FFF2-40B4-BE49-F238E27FC236}">
                    <a16:creationId xmlns:a16="http://schemas.microsoft.com/office/drawing/2014/main" id="{87433F39-33A6-4FCE-9B83-3D9A47A7C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59">
                <a:extLst>
                  <a:ext uri="{FF2B5EF4-FFF2-40B4-BE49-F238E27FC236}">
                    <a16:creationId xmlns:a16="http://schemas.microsoft.com/office/drawing/2014/main" id="{09C092FC-35CB-41D8-8B13-9A238EE30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62">
                <a:extLst>
                  <a:ext uri="{FF2B5EF4-FFF2-40B4-BE49-F238E27FC236}">
                    <a16:creationId xmlns:a16="http://schemas.microsoft.com/office/drawing/2014/main" id="{A0DF137B-3079-4986-913B-939546E64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65">
                <a:extLst>
                  <a:ext uri="{FF2B5EF4-FFF2-40B4-BE49-F238E27FC236}">
                    <a16:creationId xmlns:a16="http://schemas.microsoft.com/office/drawing/2014/main" id="{D660B18D-F0F5-419B-B3F1-B039757C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79">
                <a:extLst>
                  <a:ext uri="{FF2B5EF4-FFF2-40B4-BE49-F238E27FC236}">
                    <a16:creationId xmlns:a16="http://schemas.microsoft.com/office/drawing/2014/main" id="{80FAC823-69BF-42B9-BA6A-E365E721EB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82">
                <a:extLst>
                  <a:ext uri="{FF2B5EF4-FFF2-40B4-BE49-F238E27FC236}">
                    <a16:creationId xmlns:a16="http://schemas.microsoft.com/office/drawing/2014/main" id="{5B5DFB3A-61ED-4206-9B53-3E8A8CE9F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85">
                <a:extLst>
                  <a:ext uri="{FF2B5EF4-FFF2-40B4-BE49-F238E27FC236}">
                    <a16:creationId xmlns:a16="http://schemas.microsoft.com/office/drawing/2014/main" id="{C72D0A40-CAB7-45AB-B832-628D138C6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88">
                <a:extLst>
                  <a:ext uri="{FF2B5EF4-FFF2-40B4-BE49-F238E27FC236}">
                    <a16:creationId xmlns:a16="http://schemas.microsoft.com/office/drawing/2014/main" id="{A1757DD3-2A1D-4CED-A678-ECE520A1B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3" name="Group 182">
                <a:extLst>
                  <a:ext uri="{FF2B5EF4-FFF2-40B4-BE49-F238E27FC236}">
                    <a16:creationId xmlns:a16="http://schemas.microsoft.com/office/drawing/2014/main" id="{42918845-1F95-46C2-8F59-32EB33C4A3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4" name="Line 63">
                  <a:extLst>
                    <a:ext uri="{FF2B5EF4-FFF2-40B4-BE49-F238E27FC236}">
                      <a16:creationId xmlns:a16="http://schemas.microsoft.com/office/drawing/2014/main" id="{E7391FC0-5104-4751-BB86-0D12BFFBE3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Line 66">
                  <a:extLst>
                    <a:ext uri="{FF2B5EF4-FFF2-40B4-BE49-F238E27FC236}">
                      <a16:creationId xmlns:a16="http://schemas.microsoft.com/office/drawing/2014/main" id="{094BBC13-5B24-4DFD-A5AD-892345304C5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Line 67">
                  <a:extLst>
                    <a:ext uri="{FF2B5EF4-FFF2-40B4-BE49-F238E27FC236}">
                      <a16:creationId xmlns:a16="http://schemas.microsoft.com/office/drawing/2014/main" id="{5D6BCBF6-E4C8-49C4-BCE6-A57F7EB6CA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Line 80">
                  <a:extLst>
                    <a:ext uri="{FF2B5EF4-FFF2-40B4-BE49-F238E27FC236}">
                      <a16:creationId xmlns:a16="http://schemas.microsoft.com/office/drawing/2014/main" id="{4A5F536F-42F0-4F01-9893-075DD5BCCE7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Line 83">
                  <a:extLst>
                    <a:ext uri="{FF2B5EF4-FFF2-40B4-BE49-F238E27FC236}">
                      <a16:creationId xmlns:a16="http://schemas.microsoft.com/office/drawing/2014/main" id="{60BE5073-8B4E-47B4-AC5B-31D8FD99D2C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86">
                  <a:extLst>
                    <a:ext uri="{FF2B5EF4-FFF2-40B4-BE49-F238E27FC236}">
                      <a16:creationId xmlns:a16="http://schemas.microsoft.com/office/drawing/2014/main" id="{B210067F-EA9E-4248-B2D2-39D656B3AF6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89">
                  <a:extLst>
                    <a:ext uri="{FF2B5EF4-FFF2-40B4-BE49-F238E27FC236}">
                      <a16:creationId xmlns:a16="http://schemas.microsoft.com/office/drawing/2014/main" id="{B5121029-6739-4142-9E53-48DCA4F8BDC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51" name="Group 150">
              <a:extLst>
                <a:ext uri="{FF2B5EF4-FFF2-40B4-BE49-F238E27FC236}">
                  <a16:creationId xmlns:a16="http://schemas.microsoft.com/office/drawing/2014/main" id="{B6776FFF-7CFE-4739-9104-473DA3681A0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161" name="Group 160">
                <a:extLst>
                  <a:ext uri="{FF2B5EF4-FFF2-40B4-BE49-F238E27FC236}">
                    <a16:creationId xmlns:a16="http://schemas.microsoft.com/office/drawing/2014/main" id="{739C6C41-5DF4-4A11-89B7-BAB3F63B581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5" name="Straight Connector 164">
                  <a:extLst>
                    <a:ext uri="{FF2B5EF4-FFF2-40B4-BE49-F238E27FC236}">
                      <a16:creationId xmlns:a16="http://schemas.microsoft.com/office/drawing/2014/main" id="{A6F0F36F-7ABB-4F4C-9CC5-443B1936F4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F2DB5F0-FD30-4907-86AB-7DA7CA3E31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67" name="Rectangle 30">
                  <a:extLst>
                    <a:ext uri="{FF2B5EF4-FFF2-40B4-BE49-F238E27FC236}">
                      <a16:creationId xmlns:a16="http://schemas.microsoft.com/office/drawing/2014/main" id="{0A419F00-E825-4E5E-92EA-DDF22BB2F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30">
                  <a:extLst>
                    <a:ext uri="{FF2B5EF4-FFF2-40B4-BE49-F238E27FC236}">
                      <a16:creationId xmlns:a16="http://schemas.microsoft.com/office/drawing/2014/main" id="{D7C5E6F1-BF29-4F80-A5F4-81345C290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2" name="Group 161">
                <a:extLst>
                  <a:ext uri="{FF2B5EF4-FFF2-40B4-BE49-F238E27FC236}">
                    <a16:creationId xmlns:a16="http://schemas.microsoft.com/office/drawing/2014/main" id="{72CEDE34-3360-4BFF-8F28-053990E691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3" name="Freeform: Shape 162">
                  <a:extLst>
                    <a:ext uri="{FF2B5EF4-FFF2-40B4-BE49-F238E27FC236}">
                      <a16:creationId xmlns:a16="http://schemas.microsoft.com/office/drawing/2014/main" id="{898E96F4-030D-444B-B62F-0DA02833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4" name="Freeform: Shape 163">
                  <a:extLst>
                    <a:ext uri="{FF2B5EF4-FFF2-40B4-BE49-F238E27FC236}">
                      <a16:creationId xmlns:a16="http://schemas.microsoft.com/office/drawing/2014/main" id="{A5D902ED-F254-4B06-9B62-AF188FF4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52" name="Group 151">
              <a:extLst>
                <a:ext uri="{FF2B5EF4-FFF2-40B4-BE49-F238E27FC236}">
                  <a16:creationId xmlns:a16="http://schemas.microsoft.com/office/drawing/2014/main" id="{DEBB14B7-5333-4EA3-A883-B3D949DA56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53" name="Group 152">
                <a:extLst>
                  <a:ext uri="{FF2B5EF4-FFF2-40B4-BE49-F238E27FC236}">
                    <a16:creationId xmlns:a16="http://schemas.microsoft.com/office/drawing/2014/main" id="{1F2F0B6D-3339-445E-AE6F-EA80BB952C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58" name="Freeform 68">
                  <a:extLst>
                    <a:ext uri="{FF2B5EF4-FFF2-40B4-BE49-F238E27FC236}">
                      <a16:creationId xmlns:a16="http://schemas.microsoft.com/office/drawing/2014/main" id="{1FD745BE-AAE8-4FD8-B107-4730C82F8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55D7086E-72EA-4FBD-8B82-D3ECF7D51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246D59ED-9B4E-4F44-B189-00E3B8D72DC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4" name="Group 153">
                <a:extLst>
                  <a:ext uri="{FF2B5EF4-FFF2-40B4-BE49-F238E27FC236}">
                    <a16:creationId xmlns:a16="http://schemas.microsoft.com/office/drawing/2014/main" id="{B726404C-494E-4C74-9581-BE06BE0D27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55" name="Freeform 68">
                  <a:extLst>
                    <a:ext uri="{FF2B5EF4-FFF2-40B4-BE49-F238E27FC236}">
                      <a16:creationId xmlns:a16="http://schemas.microsoft.com/office/drawing/2014/main" id="{C61F0CD3-7875-46CD-A844-0B022BEF2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69">
                  <a:extLst>
                    <a:ext uri="{FF2B5EF4-FFF2-40B4-BE49-F238E27FC236}">
                      <a16:creationId xmlns:a16="http://schemas.microsoft.com/office/drawing/2014/main" id="{D83F2F78-08A8-49BE-AF85-1C3DD28602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Line 70">
                  <a:extLst>
                    <a:ext uri="{FF2B5EF4-FFF2-40B4-BE49-F238E27FC236}">
                      <a16:creationId xmlns:a16="http://schemas.microsoft.com/office/drawing/2014/main" id="{93069262-0DE6-4BA7-9773-656AF1E6CFD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92" name="Straight Connector 191">
            <a:extLst>
              <a:ext uri="{FF2B5EF4-FFF2-40B4-BE49-F238E27FC236}">
                <a16:creationId xmlns:a16="http://schemas.microsoft.com/office/drawing/2014/main" id="{22725E2D-27B9-4A2E-B161-230C61B080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27DB3F2-4FFC-AA45-65CA-A958166D1EBB}"/>
              </a:ext>
            </a:extLst>
          </p:cNvPr>
          <p:cNvSpPr txBox="1"/>
          <p:nvPr/>
        </p:nvSpPr>
        <p:spPr>
          <a:xfrm>
            <a:off x="3041775" y="2877017"/>
            <a:ext cx="6079788" cy="3254953"/>
          </a:xfrm>
          <a:prstGeom prst="rect">
            <a:avLst/>
          </a:prstGeom>
        </p:spPr>
        <p:txBody>
          <a:bodyPr vert="horz" lIns="91440" tIns="45720" rIns="91440" bIns="45720" rtlCol="0">
            <a:normAutofit fontScale="62500" lnSpcReduction="20000"/>
          </a:bodyPr>
          <a:lstStyle/>
          <a:p>
            <a:pPr marL="342900" indent="-342900">
              <a:lnSpc>
                <a:spcPct val="150000"/>
              </a:lnSpc>
              <a:spcAft>
                <a:spcPts val="600"/>
              </a:spcAft>
              <a:buFontTx/>
              <a:buChar char="-"/>
            </a:pPr>
            <a:r>
              <a:rPr lang="en-US" sz="2000" spc="50" dirty="0">
                <a:solidFill>
                  <a:schemeClr val="tx1">
                    <a:alpha val="60000"/>
                  </a:schemeClr>
                </a:solidFill>
              </a:rPr>
              <a:t>Find three job listings that are designed for a manager role </a:t>
            </a:r>
          </a:p>
          <a:p>
            <a:pPr marL="342900" indent="-342900">
              <a:lnSpc>
                <a:spcPct val="150000"/>
              </a:lnSpc>
              <a:spcAft>
                <a:spcPts val="600"/>
              </a:spcAft>
              <a:buFontTx/>
              <a:buChar char="-"/>
            </a:pPr>
            <a:r>
              <a:rPr lang="en-US" sz="2000" spc="50" dirty="0">
                <a:solidFill>
                  <a:schemeClr val="tx1">
                    <a:alpha val="60000"/>
                  </a:schemeClr>
                </a:solidFill>
              </a:rPr>
              <a:t>Find the corresponding corporate mission statement for the organization </a:t>
            </a:r>
          </a:p>
          <a:p>
            <a:pPr marL="342900" indent="-342900">
              <a:lnSpc>
                <a:spcPct val="150000"/>
              </a:lnSpc>
              <a:spcAft>
                <a:spcPts val="600"/>
              </a:spcAft>
              <a:buFontTx/>
              <a:buChar char="-"/>
            </a:pPr>
            <a:r>
              <a:rPr lang="en-US" sz="2000" spc="50" dirty="0">
                <a:solidFill>
                  <a:schemeClr val="tx1">
                    <a:alpha val="60000"/>
                  </a:schemeClr>
                </a:solidFill>
              </a:rPr>
              <a:t>Critically evaluate those job listings and corporate statements as they relate to: </a:t>
            </a:r>
          </a:p>
          <a:p>
            <a:pPr marL="800100" lvl="1" indent="-342900">
              <a:lnSpc>
                <a:spcPct val="150000"/>
              </a:lnSpc>
              <a:spcAft>
                <a:spcPts val="600"/>
              </a:spcAft>
              <a:buFontTx/>
              <a:buChar char="-"/>
            </a:pPr>
            <a:r>
              <a:rPr lang="en-US" sz="2000" spc="50" dirty="0">
                <a:solidFill>
                  <a:schemeClr val="tx1">
                    <a:alpha val="60000"/>
                  </a:schemeClr>
                </a:solidFill>
              </a:rPr>
              <a:t>Corporate Culture &amp; Communication</a:t>
            </a:r>
          </a:p>
          <a:p>
            <a:pPr marL="800100" lvl="1" indent="-342900">
              <a:lnSpc>
                <a:spcPct val="150000"/>
              </a:lnSpc>
              <a:spcAft>
                <a:spcPts val="600"/>
              </a:spcAft>
              <a:buFontTx/>
              <a:buChar char="-"/>
            </a:pPr>
            <a:r>
              <a:rPr lang="en-US" sz="2000" spc="50" dirty="0">
                <a:solidFill>
                  <a:schemeClr val="tx1">
                    <a:alpha val="60000"/>
                  </a:schemeClr>
                </a:solidFill>
              </a:rPr>
              <a:t>Interpersonal Communication </a:t>
            </a:r>
          </a:p>
          <a:p>
            <a:pPr marL="800100" lvl="1" indent="-342900">
              <a:lnSpc>
                <a:spcPct val="150000"/>
              </a:lnSpc>
              <a:spcAft>
                <a:spcPts val="600"/>
              </a:spcAft>
              <a:buFontTx/>
              <a:buChar char="-"/>
            </a:pPr>
            <a:r>
              <a:rPr lang="en-US" sz="2000" spc="50" dirty="0">
                <a:solidFill>
                  <a:schemeClr val="tx1">
                    <a:alpha val="60000"/>
                  </a:schemeClr>
                </a:solidFill>
              </a:rPr>
              <a:t>Organizational Communication </a:t>
            </a:r>
          </a:p>
          <a:p>
            <a:pPr marL="342900" indent="-342900">
              <a:lnSpc>
                <a:spcPct val="150000"/>
              </a:lnSpc>
              <a:spcAft>
                <a:spcPts val="600"/>
              </a:spcAft>
              <a:buFontTx/>
              <a:buChar char="-"/>
            </a:pPr>
            <a:r>
              <a:rPr lang="en-US" sz="2000" spc="50" dirty="0">
                <a:solidFill>
                  <a:schemeClr val="tx1">
                    <a:alpha val="60000"/>
                  </a:schemeClr>
                </a:solidFill>
              </a:rPr>
              <a:t>Breakdown Corporate Culture Analysis </a:t>
            </a:r>
          </a:p>
          <a:p>
            <a:pPr marL="342900" indent="-342900">
              <a:lnSpc>
                <a:spcPct val="150000"/>
              </a:lnSpc>
              <a:spcAft>
                <a:spcPts val="600"/>
              </a:spcAft>
              <a:buFontTx/>
              <a:buChar char="-"/>
            </a:pPr>
            <a:r>
              <a:rPr lang="en-US" sz="2000" spc="50" dirty="0">
                <a:solidFill>
                  <a:schemeClr val="tx1">
                    <a:alpha val="60000"/>
                  </a:schemeClr>
                </a:solidFill>
              </a:rPr>
              <a:t>Suggest Revisions through Evaluations </a:t>
            </a:r>
          </a:p>
        </p:txBody>
      </p:sp>
      <p:grpSp>
        <p:nvGrpSpPr>
          <p:cNvPr id="194" name="Group 193">
            <a:extLst>
              <a:ext uri="{FF2B5EF4-FFF2-40B4-BE49-F238E27FC236}">
                <a16:creationId xmlns:a16="http://schemas.microsoft.com/office/drawing/2014/main" id="{55C23123-3C5C-4A8B-AD1C-138D7B73D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195" name="Group 194">
              <a:extLst>
                <a:ext uri="{FF2B5EF4-FFF2-40B4-BE49-F238E27FC236}">
                  <a16:creationId xmlns:a16="http://schemas.microsoft.com/office/drawing/2014/main" id="{ADC1AC98-A945-45DC-A533-43311AB5AF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214" name="Freeform 64">
                <a:extLst>
                  <a:ext uri="{FF2B5EF4-FFF2-40B4-BE49-F238E27FC236}">
                    <a16:creationId xmlns:a16="http://schemas.microsoft.com/office/drawing/2014/main" id="{525BFDD7-7DC7-4933-95CA-274FF3A12B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81">
                <a:extLst>
                  <a:ext uri="{FF2B5EF4-FFF2-40B4-BE49-F238E27FC236}">
                    <a16:creationId xmlns:a16="http://schemas.microsoft.com/office/drawing/2014/main" id="{56EAE20D-E363-445F-AAA9-8923C7A41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61">
                <a:extLst>
                  <a:ext uri="{FF2B5EF4-FFF2-40B4-BE49-F238E27FC236}">
                    <a16:creationId xmlns:a16="http://schemas.microsoft.com/office/drawing/2014/main" id="{63DF7269-8701-4F88-89A3-EA45D9DF5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78">
                <a:extLst>
                  <a:ext uri="{FF2B5EF4-FFF2-40B4-BE49-F238E27FC236}">
                    <a16:creationId xmlns:a16="http://schemas.microsoft.com/office/drawing/2014/main" id="{2DDEEFE7-743E-40D3-AB86-C074CADC9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84">
                <a:extLst>
                  <a:ext uri="{FF2B5EF4-FFF2-40B4-BE49-F238E27FC236}">
                    <a16:creationId xmlns:a16="http://schemas.microsoft.com/office/drawing/2014/main" id="{6DC0260D-7AA3-4733-B3CB-6389FCCABD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87">
                <a:extLst>
                  <a:ext uri="{FF2B5EF4-FFF2-40B4-BE49-F238E27FC236}">
                    <a16:creationId xmlns:a16="http://schemas.microsoft.com/office/drawing/2014/main" id="{E9487A85-3305-4BD8-A4FB-7939820DE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60">
                <a:extLst>
                  <a:ext uri="{FF2B5EF4-FFF2-40B4-BE49-F238E27FC236}">
                    <a16:creationId xmlns:a16="http://schemas.microsoft.com/office/drawing/2014/main" id="{9A56408A-8D1F-4308-888A-C10250ED4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59">
                <a:extLst>
                  <a:ext uri="{FF2B5EF4-FFF2-40B4-BE49-F238E27FC236}">
                    <a16:creationId xmlns:a16="http://schemas.microsoft.com/office/drawing/2014/main" id="{B8EA7519-3D12-4CBF-9CF9-2DBF5379C4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62">
                <a:extLst>
                  <a:ext uri="{FF2B5EF4-FFF2-40B4-BE49-F238E27FC236}">
                    <a16:creationId xmlns:a16="http://schemas.microsoft.com/office/drawing/2014/main" id="{CBCFA958-AB70-45BC-86FB-95916AC8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65">
                <a:extLst>
                  <a:ext uri="{FF2B5EF4-FFF2-40B4-BE49-F238E27FC236}">
                    <a16:creationId xmlns:a16="http://schemas.microsoft.com/office/drawing/2014/main" id="{EC7CC8AD-3574-4368-9084-30AA269FB7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79">
                <a:extLst>
                  <a:ext uri="{FF2B5EF4-FFF2-40B4-BE49-F238E27FC236}">
                    <a16:creationId xmlns:a16="http://schemas.microsoft.com/office/drawing/2014/main" id="{AAF385D0-C8F4-4D2E-A604-55B0C4A37A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82">
                <a:extLst>
                  <a:ext uri="{FF2B5EF4-FFF2-40B4-BE49-F238E27FC236}">
                    <a16:creationId xmlns:a16="http://schemas.microsoft.com/office/drawing/2014/main" id="{5807D27C-D4CF-4DD8-95BF-BE0E82099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85">
                <a:extLst>
                  <a:ext uri="{FF2B5EF4-FFF2-40B4-BE49-F238E27FC236}">
                    <a16:creationId xmlns:a16="http://schemas.microsoft.com/office/drawing/2014/main" id="{AF358179-B76F-48FB-9D1E-25F2B422B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88">
                <a:extLst>
                  <a:ext uri="{FF2B5EF4-FFF2-40B4-BE49-F238E27FC236}">
                    <a16:creationId xmlns:a16="http://schemas.microsoft.com/office/drawing/2014/main" id="{4F860F54-6F02-429D-84F9-216C593FDA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28" name="Group 227">
                <a:extLst>
                  <a:ext uri="{FF2B5EF4-FFF2-40B4-BE49-F238E27FC236}">
                    <a16:creationId xmlns:a16="http://schemas.microsoft.com/office/drawing/2014/main" id="{AF2CD1C6-D2DC-4C27-A7A3-0D6ECCB7B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29" name="Line 63">
                  <a:extLst>
                    <a:ext uri="{FF2B5EF4-FFF2-40B4-BE49-F238E27FC236}">
                      <a16:creationId xmlns:a16="http://schemas.microsoft.com/office/drawing/2014/main" id="{17251CE3-FBBE-4B37-B229-DF726C4AE56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 name="Line 66">
                  <a:extLst>
                    <a:ext uri="{FF2B5EF4-FFF2-40B4-BE49-F238E27FC236}">
                      <a16:creationId xmlns:a16="http://schemas.microsoft.com/office/drawing/2014/main" id="{14522961-6FA8-43A3-894B-20435789E3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 name="Line 67">
                  <a:extLst>
                    <a:ext uri="{FF2B5EF4-FFF2-40B4-BE49-F238E27FC236}">
                      <a16:creationId xmlns:a16="http://schemas.microsoft.com/office/drawing/2014/main" id="{54230A9C-2E62-416C-A910-A26CB0BB744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 name="Line 80">
                  <a:extLst>
                    <a:ext uri="{FF2B5EF4-FFF2-40B4-BE49-F238E27FC236}">
                      <a16:creationId xmlns:a16="http://schemas.microsoft.com/office/drawing/2014/main" id="{EDC7B8CE-339C-4B31-9A1E-1E6F3F20E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 name="Line 83">
                  <a:extLst>
                    <a:ext uri="{FF2B5EF4-FFF2-40B4-BE49-F238E27FC236}">
                      <a16:creationId xmlns:a16="http://schemas.microsoft.com/office/drawing/2014/main" id="{D5900B3C-A349-4C11-8871-F0C656F06A2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 name="Line 86">
                  <a:extLst>
                    <a:ext uri="{FF2B5EF4-FFF2-40B4-BE49-F238E27FC236}">
                      <a16:creationId xmlns:a16="http://schemas.microsoft.com/office/drawing/2014/main" id="{B836DF39-5332-440E-BD43-94EF14B9F7A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 name="Line 89">
                  <a:extLst>
                    <a:ext uri="{FF2B5EF4-FFF2-40B4-BE49-F238E27FC236}">
                      <a16:creationId xmlns:a16="http://schemas.microsoft.com/office/drawing/2014/main" id="{25596AFB-7112-451F-A40E-C4D365BC050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6" name="Group 195">
              <a:extLst>
                <a:ext uri="{FF2B5EF4-FFF2-40B4-BE49-F238E27FC236}">
                  <a16:creationId xmlns:a16="http://schemas.microsoft.com/office/drawing/2014/main" id="{467B87DF-BE21-4275-A328-36294B5E87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206" name="Group 205">
                <a:extLst>
                  <a:ext uri="{FF2B5EF4-FFF2-40B4-BE49-F238E27FC236}">
                    <a16:creationId xmlns:a16="http://schemas.microsoft.com/office/drawing/2014/main" id="{5DF7768E-3A7E-48EA-AE6B-544137E017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10" name="Straight Connector 209">
                  <a:extLst>
                    <a:ext uri="{FF2B5EF4-FFF2-40B4-BE49-F238E27FC236}">
                      <a16:creationId xmlns:a16="http://schemas.microsoft.com/office/drawing/2014/main" id="{0C7E39C2-9BBA-4C6E-B352-FADF72FF84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5FF2688-1869-4A97-A594-AD2F8C720A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12" name="Rectangle 30">
                  <a:extLst>
                    <a:ext uri="{FF2B5EF4-FFF2-40B4-BE49-F238E27FC236}">
                      <a16:creationId xmlns:a16="http://schemas.microsoft.com/office/drawing/2014/main" id="{035F350E-CDEC-47D7-B1F6-BB33F7263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30">
                  <a:extLst>
                    <a:ext uri="{FF2B5EF4-FFF2-40B4-BE49-F238E27FC236}">
                      <a16:creationId xmlns:a16="http://schemas.microsoft.com/office/drawing/2014/main" id="{32757671-5219-4448-9D74-96978B78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7" name="Group 206">
                <a:extLst>
                  <a:ext uri="{FF2B5EF4-FFF2-40B4-BE49-F238E27FC236}">
                    <a16:creationId xmlns:a16="http://schemas.microsoft.com/office/drawing/2014/main" id="{A62FFE05-1BB5-478B-ACB7-0201D6E0B86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8" name="Freeform: Shape 207">
                  <a:extLst>
                    <a:ext uri="{FF2B5EF4-FFF2-40B4-BE49-F238E27FC236}">
                      <a16:creationId xmlns:a16="http://schemas.microsoft.com/office/drawing/2014/main" id="{08CF1D90-5BE7-4777-9D00-4B898D6A5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09" name="Freeform: Shape 208">
                  <a:extLst>
                    <a:ext uri="{FF2B5EF4-FFF2-40B4-BE49-F238E27FC236}">
                      <a16:creationId xmlns:a16="http://schemas.microsoft.com/office/drawing/2014/main" id="{D066325E-CB67-49CD-9A41-2CFD6BCC9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97" name="Group 196">
              <a:extLst>
                <a:ext uri="{FF2B5EF4-FFF2-40B4-BE49-F238E27FC236}">
                  <a16:creationId xmlns:a16="http://schemas.microsoft.com/office/drawing/2014/main" id="{7405EB12-3265-4FD8-AE15-B453CFF084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8" name="Group 197">
                <a:extLst>
                  <a:ext uri="{FF2B5EF4-FFF2-40B4-BE49-F238E27FC236}">
                    <a16:creationId xmlns:a16="http://schemas.microsoft.com/office/drawing/2014/main" id="{BCD1DA60-1F78-4286-AD75-48457E4E42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03" name="Freeform 68">
                  <a:extLst>
                    <a:ext uri="{FF2B5EF4-FFF2-40B4-BE49-F238E27FC236}">
                      <a16:creationId xmlns:a16="http://schemas.microsoft.com/office/drawing/2014/main" id="{F2434CC9-D9BE-4CC5-A618-AC659C5CBD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69">
                  <a:extLst>
                    <a:ext uri="{FF2B5EF4-FFF2-40B4-BE49-F238E27FC236}">
                      <a16:creationId xmlns:a16="http://schemas.microsoft.com/office/drawing/2014/main" id="{B9A88CD6-DA9C-42B2-A37B-5A0E1BED7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Line 70">
                  <a:extLst>
                    <a:ext uri="{FF2B5EF4-FFF2-40B4-BE49-F238E27FC236}">
                      <a16:creationId xmlns:a16="http://schemas.microsoft.com/office/drawing/2014/main" id="{4A018333-A419-44AE-9CF5-57D5319073C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9" name="Group 198">
                <a:extLst>
                  <a:ext uri="{FF2B5EF4-FFF2-40B4-BE49-F238E27FC236}">
                    <a16:creationId xmlns:a16="http://schemas.microsoft.com/office/drawing/2014/main" id="{4C9BB730-80E2-4F3A-882B-7ED9186ABD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00" name="Freeform 68">
                  <a:extLst>
                    <a:ext uri="{FF2B5EF4-FFF2-40B4-BE49-F238E27FC236}">
                      <a16:creationId xmlns:a16="http://schemas.microsoft.com/office/drawing/2014/main" id="{D48E4E69-835A-40C7-A548-8947A81DC1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69">
                  <a:extLst>
                    <a:ext uri="{FF2B5EF4-FFF2-40B4-BE49-F238E27FC236}">
                      <a16:creationId xmlns:a16="http://schemas.microsoft.com/office/drawing/2014/main" id="{E4F80DAC-11B8-4A6F-9CAA-8C62C6A2E6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Line 70">
                  <a:extLst>
                    <a:ext uri="{FF2B5EF4-FFF2-40B4-BE49-F238E27FC236}">
                      <a16:creationId xmlns:a16="http://schemas.microsoft.com/office/drawing/2014/main" id="{FF491AF2-6D67-4650-B34C-5BB5F11284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5" name="Footer Placeholder 4">
            <a:extLst>
              <a:ext uri="{FF2B5EF4-FFF2-40B4-BE49-F238E27FC236}">
                <a16:creationId xmlns:a16="http://schemas.microsoft.com/office/drawing/2014/main" id="{F0F2E08A-8000-3360-009F-78EFD445CD88}"/>
              </a:ext>
            </a:extLst>
          </p:cNvPr>
          <p:cNvSpPr>
            <a:spLocks noGrp="1"/>
          </p:cNvSpPr>
          <p:nvPr>
            <p:ph type="ftr" sz="quarter" idx="11"/>
          </p:nvPr>
        </p:nvSpPr>
        <p:spPr/>
        <p:txBody>
          <a:bodyPr/>
          <a:lstStyle/>
          <a:p>
            <a:r>
              <a:rPr lang="en-US" dirty="0"/>
              <a:t>Karley Larison </a:t>
            </a:r>
          </a:p>
        </p:txBody>
      </p:sp>
      <p:pic>
        <p:nvPicPr>
          <p:cNvPr id="9" name="Audio Recording Apr 23, 2023 at 4:33:33 PM">
            <a:hlinkClick r:id="" action="ppaction://media"/>
            <a:extLst>
              <a:ext uri="{FF2B5EF4-FFF2-40B4-BE49-F238E27FC236}">
                <a16:creationId xmlns:a16="http://schemas.microsoft.com/office/drawing/2014/main" id="{30B1DAC9-9196-6EEE-1289-CDDB913DD0B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92740" y="5851097"/>
            <a:ext cx="812800" cy="812800"/>
          </a:xfrm>
          <a:prstGeom prst="rect">
            <a:avLst/>
          </a:prstGeom>
        </p:spPr>
      </p:pic>
    </p:spTree>
    <p:extLst>
      <p:ext uri="{BB962C8B-B14F-4D97-AF65-F5344CB8AC3E}">
        <p14:creationId xmlns:p14="http://schemas.microsoft.com/office/powerpoint/2010/main" val="16033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0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933AC-3611-D5C5-7162-D043E0C7418F}"/>
              </a:ext>
            </a:extLst>
          </p:cNvPr>
          <p:cNvSpPr>
            <a:spLocks noGrp="1"/>
          </p:cNvSpPr>
          <p:nvPr>
            <p:ph type="title"/>
          </p:nvPr>
        </p:nvSpPr>
        <p:spPr>
          <a:xfrm>
            <a:off x="990000" y="945926"/>
            <a:ext cx="3531600" cy="2483074"/>
          </a:xfrm>
        </p:spPr>
        <p:txBody>
          <a:bodyPr anchor="t">
            <a:normAutofit/>
          </a:bodyPr>
          <a:lstStyle/>
          <a:p>
            <a:pPr algn="ctr">
              <a:lnSpc>
                <a:spcPct val="200000"/>
              </a:lnSpc>
            </a:pPr>
            <a:r>
              <a:rPr lang="en-US" dirty="0"/>
              <a:t>Company 1:  </a:t>
            </a:r>
            <a:br>
              <a:rPr lang="en-US" dirty="0"/>
            </a:br>
            <a:r>
              <a:rPr lang="en-US" dirty="0"/>
              <a:t>Amazon </a:t>
            </a:r>
          </a:p>
        </p:txBody>
      </p:sp>
      <p:sp>
        <p:nvSpPr>
          <p:cNvPr id="3" name="Content Placeholder 2">
            <a:extLst>
              <a:ext uri="{FF2B5EF4-FFF2-40B4-BE49-F238E27FC236}">
                <a16:creationId xmlns:a16="http://schemas.microsoft.com/office/drawing/2014/main" id="{6D5FA424-18FD-82F5-9D00-ED7DA20A4664}"/>
              </a:ext>
            </a:extLst>
          </p:cNvPr>
          <p:cNvSpPr>
            <a:spLocks noGrp="1"/>
          </p:cNvSpPr>
          <p:nvPr>
            <p:ph idx="1"/>
          </p:nvPr>
        </p:nvSpPr>
        <p:spPr>
          <a:xfrm>
            <a:off x="4786370" y="1012512"/>
            <a:ext cx="6114543" cy="4832975"/>
          </a:xfrm>
        </p:spPr>
        <p:txBody>
          <a:bodyPr>
            <a:normAutofit/>
          </a:bodyPr>
          <a:lstStyle/>
          <a:p>
            <a:r>
              <a:rPr lang="en-US" sz="1800" b="0" i="0" u="none" strike="noStrike" dirty="0">
                <a:solidFill>
                  <a:schemeClr val="tx1"/>
                </a:solidFill>
                <a:effectLst/>
              </a:rPr>
              <a:t>Senior Product Manager </a:t>
            </a:r>
          </a:p>
          <a:p>
            <a:r>
              <a:rPr lang="en-US" sz="1800" b="0" i="0" u="none" strike="noStrike" dirty="0">
                <a:solidFill>
                  <a:schemeClr val="tx1"/>
                </a:solidFill>
                <a:effectLst/>
              </a:rPr>
              <a:t>"Our vision is to be Earth's most customer-centric company; to build a place where people can come to find and discover anything they might want to buy online.”</a:t>
            </a:r>
          </a:p>
          <a:p>
            <a:pPr marL="0" indent="0">
              <a:buNone/>
            </a:pPr>
            <a:endParaRPr lang="en-US" dirty="0">
              <a:solidFill>
                <a:schemeClr val="tx1"/>
              </a:solidFill>
            </a:endParaRPr>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sp>
        <p:nvSpPr>
          <p:cNvPr id="4" name="Footer Placeholder 3">
            <a:extLst>
              <a:ext uri="{FF2B5EF4-FFF2-40B4-BE49-F238E27FC236}">
                <a16:creationId xmlns:a16="http://schemas.microsoft.com/office/drawing/2014/main" id="{AED3D1AF-08B1-63B6-0161-3A0FFDB2D9BA}"/>
              </a:ext>
            </a:extLst>
          </p:cNvPr>
          <p:cNvSpPr>
            <a:spLocks noGrp="1"/>
          </p:cNvSpPr>
          <p:nvPr>
            <p:ph type="ftr" sz="quarter" idx="11"/>
          </p:nvPr>
        </p:nvSpPr>
        <p:spPr/>
        <p:txBody>
          <a:bodyPr/>
          <a:lstStyle/>
          <a:p>
            <a:r>
              <a:rPr lang="en-US" dirty="0"/>
              <a:t>Karley Larison </a:t>
            </a:r>
          </a:p>
        </p:txBody>
      </p:sp>
      <p:pic>
        <p:nvPicPr>
          <p:cNvPr id="6" name="Audio Recording Apr 23, 2023 at 4:15:48 PM">
            <a:hlinkClick r:id="" action="ppaction://media"/>
            <a:extLst>
              <a:ext uri="{FF2B5EF4-FFF2-40B4-BE49-F238E27FC236}">
                <a16:creationId xmlns:a16="http://schemas.microsoft.com/office/drawing/2014/main" id="{761DC042-E5FD-0FFB-99FD-8B90E0C343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09892" y="5682257"/>
            <a:ext cx="812800" cy="812800"/>
          </a:xfrm>
          <a:prstGeom prst="rect">
            <a:avLst/>
          </a:prstGeom>
        </p:spPr>
      </p:pic>
    </p:spTree>
    <p:extLst>
      <p:ext uri="{BB962C8B-B14F-4D97-AF65-F5344CB8AC3E}">
        <p14:creationId xmlns:p14="http://schemas.microsoft.com/office/powerpoint/2010/main" val="135994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3B89-7AA4-3106-CB8A-5041876497FA}"/>
              </a:ext>
            </a:extLst>
          </p:cNvPr>
          <p:cNvSpPr>
            <a:spLocks noGrp="1"/>
          </p:cNvSpPr>
          <p:nvPr>
            <p:ph type="title"/>
          </p:nvPr>
        </p:nvSpPr>
        <p:spPr/>
        <p:txBody>
          <a:bodyPr/>
          <a:lstStyle/>
          <a:p>
            <a:r>
              <a:rPr lang="en-US" dirty="0"/>
              <a:t>Company 1: Amazon </a:t>
            </a:r>
          </a:p>
        </p:txBody>
      </p:sp>
      <p:sp>
        <p:nvSpPr>
          <p:cNvPr id="3" name="Content Placeholder 2">
            <a:extLst>
              <a:ext uri="{FF2B5EF4-FFF2-40B4-BE49-F238E27FC236}">
                <a16:creationId xmlns:a16="http://schemas.microsoft.com/office/drawing/2014/main" id="{354A2669-860B-602D-40A8-27AEC09E86C3}"/>
              </a:ext>
            </a:extLst>
          </p:cNvPr>
          <p:cNvSpPr>
            <a:spLocks noGrp="1"/>
          </p:cNvSpPr>
          <p:nvPr>
            <p:ph idx="1"/>
          </p:nvPr>
        </p:nvSpPr>
        <p:spPr>
          <a:xfrm>
            <a:off x="989400" y="1685925"/>
            <a:ext cx="10213200" cy="4671675"/>
          </a:xfrm>
        </p:spPr>
        <p:txBody>
          <a:bodyPr>
            <a:normAutofit/>
          </a:bodyPr>
          <a:lstStyle/>
          <a:p>
            <a:pPr algn="l" rtl="0">
              <a:spcBef>
                <a:spcPts val="0"/>
              </a:spcBef>
              <a:spcAft>
                <a:spcPts val="0"/>
              </a:spcAft>
            </a:pPr>
            <a:r>
              <a:rPr lang="en-US" sz="1800" b="0" i="1" u="none" strike="noStrike" dirty="0">
                <a:solidFill>
                  <a:srgbClr val="000000"/>
                </a:solidFill>
                <a:effectLst/>
                <a:latin typeface="Arial" panose="020B0604020202020204" pitchFamily="34" charset="0"/>
              </a:rPr>
              <a:t>Corporate Culture and Communication</a:t>
            </a:r>
            <a:r>
              <a:rPr lang="en-US" sz="1800" b="0" i="0" u="none" strike="noStrike" dirty="0">
                <a:solidFill>
                  <a:srgbClr val="000000"/>
                </a:solidFill>
                <a:effectLst/>
                <a:latin typeface="Arial" panose="020B0604020202020204" pitchFamily="34" charset="0"/>
              </a:rPr>
              <a:t>: The company prioritizes customer satisfaction and innovation above all else, and this is reflected in the corporate statement. However, this intense focus can lead to a high-pressure work environment that may not be suitable for everyone. </a:t>
            </a:r>
          </a:p>
          <a:p>
            <a:pPr algn="l" rtl="0">
              <a:spcBef>
                <a:spcPts val="0"/>
              </a:spcBef>
              <a:spcAft>
                <a:spcPts val="0"/>
              </a:spcAft>
            </a:pPr>
            <a:r>
              <a:rPr lang="en-US" sz="1800" b="0" i="1" u="none" strike="noStrike" dirty="0">
                <a:solidFill>
                  <a:srgbClr val="000000"/>
                </a:solidFill>
                <a:effectLst/>
                <a:latin typeface="Arial" panose="020B0604020202020204" pitchFamily="34" charset="0"/>
              </a:rPr>
              <a:t>Interpersonal Communication</a:t>
            </a:r>
            <a:r>
              <a:rPr lang="en-US" sz="1800" b="0" i="0" u="none" strike="noStrike" dirty="0">
                <a:solidFill>
                  <a:srgbClr val="000000"/>
                </a:solidFill>
                <a:effectLst/>
                <a:latin typeface="Arial" panose="020B0604020202020204" pitchFamily="34" charset="0"/>
              </a:rPr>
              <a:t>: The job involves working with cross-functional teams, communicating with stakeholders, and managing projects. The ability to communicate effectively with others and build strong relationships is essential.</a:t>
            </a:r>
            <a:endParaRPr lang="en-US" b="0" i="0" u="none" strike="noStrike" dirty="0">
              <a:solidFill>
                <a:srgbClr val="000000"/>
              </a:solidFill>
              <a:effectLst/>
            </a:endParaRPr>
          </a:p>
          <a:p>
            <a:pPr algn="l" rtl="0">
              <a:spcBef>
                <a:spcPts val="0"/>
              </a:spcBef>
              <a:spcAft>
                <a:spcPts val="0"/>
              </a:spcAft>
            </a:pPr>
            <a:r>
              <a:rPr lang="en-US" sz="1800" b="0" i="1" u="none" strike="noStrike" dirty="0">
                <a:solidFill>
                  <a:srgbClr val="000000"/>
                </a:solidFill>
                <a:effectLst/>
                <a:latin typeface="Arial" panose="020B0604020202020204" pitchFamily="34" charset="0"/>
              </a:rPr>
              <a:t>Organizational Communication</a:t>
            </a:r>
            <a:r>
              <a:rPr lang="en-US" sz="1800" b="0" i="0" u="none" strike="noStrike" dirty="0">
                <a:solidFill>
                  <a:srgbClr val="000000"/>
                </a:solidFill>
                <a:effectLst/>
                <a:latin typeface="Arial" panose="020B0604020202020204" pitchFamily="34" charset="0"/>
              </a:rPr>
              <a:t>: Effective organizational communication is critical for ensuring that everyone is aligned and working towards the same goals. As a senior product manager, the ability to communicate effectively with other teams and stakeholders is essential for success.</a:t>
            </a:r>
            <a:endParaRPr lang="en-US" dirty="0"/>
          </a:p>
        </p:txBody>
      </p:sp>
      <p:sp>
        <p:nvSpPr>
          <p:cNvPr id="4" name="Footer Placeholder 3">
            <a:extLst>
              <a:ext uri="{FF2B5EF4-FFF2-40B4-BE49-F238E27FC236}">
                <a16:creationId xmlns:a16="http://schemas.microsoft.com/office/drawing/2014/main" id="{53EDE98C-22BC-4A59-9899-A2350867099B}"/>
              </a:ext>
            </a:extLst>
          </p:cNvPr>
          <p:cNvSpPr>
            <a:spLocks noGrp="1"/>
          </p:cNvSpPr>
          <p:nvPr>
            <p:ph type="ftr" sz="quarter" idx="11"/>
          </p:nvPr>
        </p:nvSpPr>
        <p:spPr/>
        <p:txBody>
          <a:bodyPr/>
          <a:lstStyle/>
          <a:p>
            <a:r>
              <a:rPr lang="en-US" dirty="0"/>
              <a:t>Karley Larison </a:t>
            </a:r>
          </a:p>
        </p:txBody>
      </p:sp>
      <p:pic>
        <p:nvPicPr>
          <p:cNvPr id="7" name="Audio Recording Apr 23, 2023 at 4:36:16 PM">
            <a:hlinkClick r:id="" action="ppaction://media"/>
            <a:extLst>
              <a:ext uri="{FF2B5EF4-FFF2-40B4-BE49-F238E27FC236}">
                <a16:creationId xmlns:a16="http://schemas.microsoft.com/office/drawing/2014/main" id="{8E407073-A59B-6D45-A87F-C11B386580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43481" y="5775200"/>
            <a:ext cx="812800" cy="812800"/>
          </a:xfrm>
          <a:prstGeom prst="rect">
            <a:avLst/>
          </a:prstGeom>
        </p:spPr>
      </p:pic>
    </p:spTree>
    <p:extLst>
      <p:ext uri="{BB962C8B-B14F-4D97-AF65-F5344CB8AC3E}">
        <p14:creationId xmlns:p14="http://schemas.microsoft.com/office/powerpoint/2010/main" val="25664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880E8E-4BC3-1428-5171-9B0481933B5F}"/>
              </a:ext>
            </a:extLst>
          </p:cNvPr>
          <p:cNvSpPr>
            <a:spLocks noGrp="1"/>
          </p:cNvSpPr>
          <p:nvPr>
            <p:ph type="title"/>
          </p:nvPr>
        </p:nvSpPr>
        <p:spPr>
          <a:xfrm>
            <a:off x="990000" y="945926"/>
            <a:ext cx="3531600" cy="2483074"/>
          </a:xfrm>
        </p:spPr>
        <p:txBody>
          <a:bodyPr anchor="t">
            <a:normAutofit/>
          </a:bodyPr>
          <a:lstStyle/>
          <a:p>
            <a:pPr algn="ctr">
              <a:lnSpc>
                <a:spcPct val="200000"/>
              </a:lnSpc>
            </a:pPr>
            <a:r>
              <a:rPr lang="en-US" dirty="0"/>
              <a:t>Company 1:  </a:t>
            </a:r>
            <a:br>
              <a:rPr lang="en-US" dirty="0"/>
            </a:br>
            <a:r>
              <a:rPr lang="en-US" dirty="0"/>
              <a:t>Amazon </a:t>
            </a:r>
          </a:p>
        </p:txBody>
      </p:sp>
      <p:sp>
        <p:nvSpPr>
          <p:cNvPr id="3" name="Content Placeholder 2">
            <a:extLst>
              <a:ext uri="{FF2B5EF4-FFF2-40B4-BE49-F238E27FC236}">
                <a16:creationId xmlns:a16="http://schemas.microsoft.com/office/drawing/2014/main" id="{CE9295F9-2889-47E1-B59F-CEFE82FFEFDB}"/>
              </a:ext>
            </a:extLst>
          </p:cNvPr>
          <p:cNvSpPr>
            <a:spLocks noGrp="1"/>
          </p:cNvSpPr>
          <p:nvPr>
            <p:ph idx="1"/>
          </p:nvPr>
        </p:nvSpPr>
        <p:spPr>
          <a:xfrm>
            <a:off x="4997457" y="935999"/>
            <a:ext cx="6114543" cy="4832975"/>
          </a:xfrm>
        </p:spPr>
        <p:txBody>
          <a:bodyPr>
            <a:normAutofit/>
          </a:bodyPr>
          <a:lstStyle/>
          <a:p>
            <a:pPr marL="0" indent="0">
              <a:buNone/>
            </a:pPr>
            <a:r>
              <a:rPr lang="en-US" dirty="0">
                <a:solidFill>
                  <a:schemeClr val="tx1"/>
                </a:solidFill>
              </a:rPr>
              <a:t>Corporate Culture Analysis </a:t>
            </a:r>
          </a:p>
          <a:p>
            <a:pPr lvl="1"/>
            <a:r>
              <a:rPr lang="en-US" sz="1800" i="0" dirty="0">
                <a:solidFill>
                  <a:schemeClr val="tx1"/>
                </a:solidFill>
              </a:rPr>
              <a:t>1. C</a:t>
            </a:r>
            <a:r>
              <a:rPr lang="en-US" sz="1800" b="0" i="0" u="none" strike="noStrike" dirty="0">
                <a:solidFill>
                  <a:schemeClr val="tx1"/>
                </a:solidFill>
                <a:effectLst/>
              </a:rPr>
              <a:t>ustomer-centricity</a:t>
            </a:r>
            <a:endParaRPr lang="en-US" sz="1800" i="0" dirty="0">
              <a:solidFill>
                <a:schemeClr val="tx1"/>
              </a:solidFill>
            </a:endParaRPr>
          </a:p>
          <a:p>
            <a:pPr lvl="1"/>
            <a:r>
              <a:rPr lang="en-US" sz="1800" i="0" dirty="0">
                <a:solidFill>
                  <a:schemeClr val="tx1"/>
                </a:solidFill>
              </a:rPr>
              <a:t>2. </a:t>
            </a:r>
            <a:r>
              <a:rPr lang="en-US" sz="1800" b="0" i="0" u="none" strike="noStrike" dirty="0">
                <a:solidFill>
                  <a:schemeClr val="tx1"/>
                </a:solidFill>
                <a:effectLst/>
              </a:rPr>
              <a:t> Importance of effective communication</a:t>
            </a:r>
            <a:endParaRPr lang="en-US" sz="1800" i="0" dirty="0">
              <a:solidFill>
                <a:schemeClr val="tx1"/>
              </a:solidFill>
            </a:endParaRPr>
          </a:p>
          <a:p>
            <a:pPr marL="0" indent="0">
              <a:buNone/>
            </a:pPr>
            <a:r>
              <a:rPr lang="en-US" dirty="0">
                <a:solidFill>
                  <a:schemeClr val="tx1"/>
                </a:solidFill>
              </a:rPr>
              <a:t>Suggested Revisions or Considerations:  </a:t>
            </a:r>
          </a:p>
          <a:p>
            <a:pPr indent="0">
              <a:buNone/>
            </a:pPr>
            <a:r>
              <a:rPr lang="en-US" sz="1800" dirty="0">
                <a:solidFill>
                  <a:schemeClr val="tx1"/>
                </a:solidFill>
              </a:rPr>
              <a:t>- </a:t>
            </a:r>
            <a:r>
              <a:rPr lang="en-US" sz="1800" b="0" i="0" u="none" strike="noStrike" dirty="0">
                <a:solidFill>
                  <a:schemeClr val="tx1"/>
                </a:solidFill>
                <a:effectLst/>
              </a:rPr>
              <a:t>Include examples of how the company has prioritized diversity and inclusion in its hiring and workplace practices.</a:t>
            </a:r>
            <a:endParaRPr lang="en-US" sz="1800" dirty="0">
              <a:solidFill>
                <a:schemeClr val="tx1"/>
              </a:solidFill>
            </a:endParaRPr>
          </a:p>
          <a:p>
            <a:pPr indent="0">
              <a:buNone/>
            </a:pPr>
            <a:endParaRPr lang="en-US" dirty="0"/>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sp>
        <p:nvSpPr>
          <p:cNvPr id="4" name="Footer Placeholder 3">
            <a:extLst>
              <a:ext uri="{FF2B5EF4-FFF2-40B4-BE49-F238E27FC236}">
                <a16:creationId xmlns:a16="http://schemas.microsoft.com/office/drawing/2014/main" id="{ACA2CAD4-010A-FC29-959C-BE5F1253C42D}"/>
              </a:ext>
            </a:extLst>
          </p:cNvPr>
          <p:cNvSpPr>
            <a:spLocks noGrp="1"/>
          </p:cNvSpPr>
          <p:nvPr>
            <p:ph type="ftr" sz="quarter" idx="11"/>
          </p:nvPr>
        </p:nvSpPr>
        <p:spPr/>
        <p:txBody>
          <a:bodyPr/>
          <a:lstStyle/>
          <a:p>
            <a:r>
              <a:rPr lang="en-US" dirty="0"/>
              <a:t>Karley Larison </a:t>
            </a:r>
          </a:p>
        </p:txBody>
      </p:sp>
      <p:pic>
        <p:nvPicPr>
          <p:cNvPr id="5" name="Audio Recording Apr 23, 2023 at 4:18:59 PM">
            <a:hlinkClick r:id="" action="ppaction://media"/>
            <a:extLst>
              <a:ext uri="{FF2B5EF4-FFF2-40B4-BE49-F238E27FC236}">
                <a16:creationId xmlns:a16="http://schemas.microsoft.com/office/drawing/2014/main" id="{85183927-4387-35B9-FC14-B2ED73748E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13545" y="5656887"/>
            <a:ext cx="812800" cy="812800"/>
          </a:xfrm>
          <a:prstGeom prst="rect">
            <a:avLst/>
          </a:prstGeom>
        </p:spPr>
      </p:pic>
    </p:spTree>
    <p:extLst>
      <p:ext uri="{BB962C8B-B14F-4D97-AF65-F5344CB8AC3E}">
        <p14:creationId xmlns:p14="http://schemas.microsoft.com/office/powerpoint/2010/main" val="7711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6933AC-3611-D5C5-7162-D043E0C7418F}"/>
              </a:ext>
            </a:extLst>
          </p:cNvPr>
          <p:cNvSpPr>
            <a:spLocks noGrp="1"/>
          </p:cNvSpPr>
          <p:nvPr>
            <p:ph type="title"/>
          </p:nvPr>
        </p:nvSpPr>
        <p:spPr>
          <a:xfrm>
            <a:off x="990000" y="945926"/>
            <a:ext cx="3531600" cy="2483074"/>
          </a:xfrm>
        </p:spPr>
        <p:txBody>
          <a:bodyPr anchor="t">
            <a:normAutofit fontScale="90000"/>
          </a:bodyPr>
          <a:lstStyle/>
          <a:p>
            <a:pPr algn="ctr">
              <a:lnSpc>
                <a:spcPct val="200000"/>
              </a:lnSpc>
            </a:pPr>
            <a:r>
              <a:rPr lang="en-US" dirty="0"/>
              <a:t>Company 2:</a:t>
            </a:r>
            <a:br>
              <a:rPr lang="en-US" dirty="0"/>
            </a:br>
            <a:r>
              <a:rPr lang="en-US" dirty="0"/>
              <a:t>Tesla</a:t>
            </a:r>
            <a:br>
              <a:rPr lang="en-US" dirty="0"/>
            </a:br>
            <a:endParaRPr lang="en-US" dirty="0"/>
          </a:p>
        </p:txBody>
      </p:sp>
      <p:sp>
        <p:nvSpPr>
          <p:cNvPr id="3" name="Content Placeholder 2">
            <a:extLst>
              <a:ext uri="{FF2B5EF4-FFF2-40B4-BE49-F238E27FC236}">
                <a16:creationId xmlns:a16="http://schemas.microsoft.com/office/drawing/2014/main" id="{6D5FA424-18FD-82F5-9D00-ED7DA20A4664}"/>
              </a:ext>
            </a:extLst>
          </p:cNvPr>
          <p:cNvSpPr>
            <a:spLocks noGrp="1"/>
          </p:cNvSpPr>
          <p:nvPr>
            <p:ph idx="1"/>
          </p:nvPr>
        </p:nvSpPr>
        <p:spPr>
          <a:xfrm>
            <a:off x="4997457" y="935999"/>
            <a:ext cx="6114543" cy="4832975"/>
          </a:xfrm>
        </p:spPr>
        <p:txBody>
          <a:bodyPr>
            <a:normAutofit/>
          </a:bodyPr>
          <a:lstStyle/>
          <a:p>
            <a:r>
              <a:rPr lang="en-US" dirty="0"/>
              <a:t>Operations Manager </a:t>
            </a:r>
          </a:p>
          <a:p>
            <a:r>
              <a:rPr lang="en-US" sz="1600" dirty="0">
                <a:solidFill>
                  <a:schemeClr val="tx1"/>
                </a:solidFill>
              </a:rPr>
              <a:t>“</a:t>
            </a:r>
            <a:r>
              <a:rPr lang="en-US" sz="1600" b="0" i="0" u="none" strike="noStrike" dirty="0">
                <a:solidFill>
                  <a:schemeClr val="tx1"/>
                </a:solidFill>
                <a:effectLst/>
              </a:rPr>
              <a:t>We seek to innovate and push the boundaries of what is possible, while always putting our customers first. We value creativity, hard work, and a commitment to excellence, and we strive to create a workplace that fosters collaboration, openness, and a willingness to learn and grow. Above all, we believe in making a positive impact on the world and leaving it a better place for future generations."</a:t>
            </a:r>
            <a:endParaRPr lang="en-US" sz="1600" dirty="0">
              <a:solidFill>
                <a:schemeClr val="tx1"/>
              </a:solidFill>
            </a:endParaRPr>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sp>
        <p:nvSpPr>
          <p:cNvPr id="4" name="Footer Placeholder 3">
            <a:extLst>
              <a:ext uri="{FF2B5EF4-FFF2-40B4-BE49-F238E27FC236}">
                <a16:creationId xmlns:a16="http://schemas.microsoft.com/office/drawing/2014/main" id="{65584712-3E6E-0652-B43F-2BACF40E11CF}"/>
              </a:ext>
            </a:extLst>
          </p:cNvPr>
          <p:cNvSpPr>
            <a:spLocks noGrp="1"/>
          </p:cNvSpPr>
          <p:nvPr>
            <p:ph type="ftr" sz="quarter" idx="11"/>
          </p:nvPr>
        </p:nvSpPr>
        <p:spPr/>
        <p:txBody>
          <a:bodyPr/>
          <a:lstStyle/>
          <a:p>
            <a:r>
              <a:rPr lang="en-US" dirty="0"/>
              <a:t>Karley Larison </a:t>
            </a:r>
          </a:p>
        </p:txBody>
      </p:sp>
      <p:pic>
        <p:nvPicPr>
          <p:cNvPr id="5" name="Audio Recording Apr 23, 2023 at 4:19:38 PM">
            <a:hlinkClick r:id="" action="ppaction://media"/>
            <a:extLst>
              <a:ext uri="{FF2B5EF4-FFF2-40B4-BE49-F238E27FC236}">
                <a16:creationId xmlns:a16="http://schemas.microsoft.com/office/drawing/2014/main" id="{C0C35B26-E129-BD09-0249-6CA20CE3C1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81488" y="5656887"/>
            <a:ext cx="812800" cy="812800"/>
          </a:xfrm>
          <a:prstGeom prst="rect">
            <a:avLst/>
          </a:prstGeom>
        </p:spPr>
      </p:pic>
    </p:spTree>
    <p:extLst>
      <p:ext uri="{BB962C8B-B14F-4D97-AF65-F5344CB8AC3E}">
        <p14:creationId xmlns:p14="http://schemas.microsoft.com/office/powerpoint/2010/main" val="39485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5FBD-926C-5C16-6704-C18A93B8355E}"/>
              </a:ext>
            </a:extLst>
          </p:cNvPr>
          <p:cNvSpPr>
            <a:spLocks noGrp="1"/>
          </p:cNvSpPr>
          <p:nvPr>
            <p:ph type="title"/>
          </p:nvPr>
        </p:nvSpPr>
        <p:spPr/>
        <p:txBody>
          <a:bodyPr/>
          <a:lstStyle/>
          <a:p>
            <a:r>
              <a:rPr lang="en-US" dirty="0"/>
              <a:t>Company 2: Tesla </a:t>
            </a:r>
          </a:p>
        </p:txBody>
      </p:sp>
      <p:sp>
        <p:nvSpPr>
          <p:cNvPr id="3" name="Content Placeholder 2">
            <a:extLst>
              <a:ext uri="{FF2B5EF4-FFF2-40B4-BE49-F238E27FC236}">
                <a16:creationId xmlns:a16="http://schemas.microsoft.com/office/drawing/2014/main" id="{1FD2E109-BDBA-50B5-8EBE-C491339DCDD7}"/>
              </a:ext>
            </a:extLst>
          </p:cNvPr>
          <p:cNvSpPr>
            <a:spLocks noGrp="1"/>
          </p:cNvSpPr>
          <p:nvPr>
            <p:ph idx="1"/>
          </p:nvPr>
        </p:nvSpPr>
        <p:spPr>
          <a:xfrm>
            <a:off x="989400" y="1685925"/>
            <a:ext cx="10213200" cy="4671675"/>
          </a:xfrm>
        </p:spPr>
        <p:txBody>
          <a:bodyPr>
            <a:normAutofit/>
          </a:bodyPr>
          <a:lstStyle/>
          <a:p>
            <a:pPr algn="l" rtl="0">
              <a:spcBef>
                <a:spcPts val="0"/>
              </a:spcBef>
              <a:spcAft>
                <a:spcPts val="0"/>
              </a:spcAft>
            </a:pPr>
            <a:r>
              <a:rPr lang="en-US" sz="1800" b="0" i="1" u="none" strike="noStrike" dirty="0">
                <a:solidFill>
                  <a:srgbClr val="000000"/>
                </a:solidFill>
                <a:effectLst/>
                <a:latin typeface="Arial" panose="020B0604020202020204" pitchFamily="34" charset="0"/>
              </a:rPr>
              <a:t>Corporate Culture and Communication</a:t>
            </a:r>
            <a:r>
              <a:rPr lang="en-US" sz="1800" b="0" i="0" u="none" strike="noStrike" dirty="0">
                <a:solidFill>
                  <a:srgbClr val="000000"/>
                </a:solidFill>
                <a:effectLst/>
                <a:latin typeface="Arial" panose="020B0604020202020204" pitchFamily="34" charset="0"/>
              </a:rPr>
              <a:t>: Tesla is known for its mission-driven culture, which prioritizes sustainability and innovation. However, Tesla has also been criticized for its intense work culture and lack of work-life balance.</a:t>
            </a:r>
            <a:endParaRPr lang="en-US" b="0" i="0" u="none" strike="noStrike" dirty="0">
              <a:solidFill>
                <a:srgbClr val="000000"/>
              </a:solidFill>
              <a:effectLst/>
            </a:endParaRPr>
          </a:p>
          <a:p>
            <a:pPr algn="l" rtl="0">
              <a:spcBef>
                <a:spcPts val="0"/>
              </a:spcBef>
              <a:spcAft>
                <a:spcPts val="0"/>
              </a:spcAft>
            </a:pPr>
            <a:r>
              <a:rPr lang="en-US" sz="1800" b="0" i="1" u="none" strike="noStrike" dirty="0">
                <a:solidFill>
                  <a:srgbClr val="000000"/>
                </a:solidFill>
                <a:effectLst/>
                <a:latin typeface="Arial" panose="020B0604020202020204" pitchFamily="34" charset="0"/>
              </a:rPr>
              <a:t>Interpersonal Communication</a:t>
            </a:r>
            <a:r>
              <a:rPr lang="en-US" sz="1800" b="0" i="0" u="none" strike="noStrike" dirty="0">
                <a:solidFill>
                  <a:srgbClr val="000000"/>
                </a:solidFill>
                <a:effectLst/>
                <a:latin typeface="Arial" panose="020B0604020202020204" pitchFamily="34" charset="0"/>
              </a:rPr>
              <a:t>: The job involves managing teams, communicating with stakeholders, and ensuring that operations are running smoothly. The ability to communicate effectively and build strong relationships is critical for success.</a:t>
            </a:r>
            <a:endParaRPr lang="en-US" b="0" i="0" u="none" strike="noStrike" dirty="0">
              <a:solidFill>
                <a:srgbClr val="000000"/>
              </a:solidFill>
              <a:effectLst/>
            </a:endParaRPr>
          </a:p>
          <a:p>
            <a:pPr algn="l" rtl="0">
              <a:spcBef>
                <a:spcPts val="0"/>
              </a:spcBef>
              <a:spcAft>
                <a:spcPts val="0"/>
              </a:spcAft>
            </a:pPr>
            <a:r>
              <a:rPr lang="en-US" sz="1800" b="0" i="1" u="none" strike="noStrike" dirty="0">
                <a:solidFill>
                  <a:srgbClr val="000000"/>
                </a:solidFill>
                <a:effectLst/>
                <a:latin typeface="Arial" panose="020B0604020202020204" pitchFamily="34" charset="0"/>
              </a:rPr>
              <a:t>Organizational Communication</a:t>
            </a:r>
            <a:r>
              <a:rPr lang="en-US" sz="1800" b="0" i="0" u="none" strike="noStrike" dirty="0">
                <a:solidFill>
                  <a:srgbClr val="000000"/>
                </a:solidFill>
                <a:effectLst/>
                <a:latin typeface="Arial" panose="020B0604020202020204" pitchFamily="34" charset="0"/>
              </a:rPr>
              <a:t>: Effective organizational communication is essential for ensuring that everyone is aligned and working towards the same goals. As an operations manager, the ability to communicate effectively with other teams and stakeholders is critical for success.</a:t>
            </a:r>
            <a:endParaRPr lang="en-US" b="0" i="0" u="none" strike="noStrike" dirty="0">
              <a:solidFill>
                <a:srgbClr val="000000"/>
              </a:solidFill>
              <a:effectLst/>
            </a:endParaRPr>
          </a:p>
        </p:txBody>
      </p:sp>
      <p:sp>
        <p:nvSpPr>
          <p:cNvPr id="4" name="Footer Placeholder 3">
            <a:extLst>
              <a:ext uri="{FF2B5EF4-FFF2-40B4-BE49-F238E27FC236}">
                <a16:creationId xmlns:a16="http://schemas.microsoft.com/office/drawing/2014/main" id="{47171D9D-F389-1532-7A85-42C243644F3E}"/>
              </a:ext>
            </a:extLst>
          </p:cNvPr>
          <p:cNvSpPr>
            <a:spLocks noGrp="1"/>
          </p:cNvSpPr>
          <p:nvPr>
            <p:ph type="ftr" sz="quarter" idx="11"/>
          </p:nvPr>
        </p:nvSpPr>
        <p:spPr/>
        <p:txBody>
          <a:bodyPr/>
          <a:lstStyle/>
          <a:p>
            <a:r>
              <a:rPr lang="en-US" dirty="0"/>
              <a:t>Karley Larison </a:t>
            </a:r>
          </a:p>
        </p:txBody>
      </p:sp>
      <p:pic>
        <p:nvPicPr>
          <p:cNvPr id="6" name="Audio Recording Apr 23, 2023 at 4:38:18 PM">
            <a:hlinkClick r:id="" action="ppaction://media"/>
            <a:extLst>
              <a:ext uri="{FF2B5EF4-FFF2-40B4-BE49-F238E27FC236}">
                <a16:creationId xmlns:a16="http://schemas.microsoft.com/office/drawing/2014/main" id="{8630725C-4D98-6D8C-7FFB-22FBE1873E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13744" y="5649911"/>
            <a:ext cx="812800" cy="812800"/>
          </a:xfrm>
          <a:prstGeom prst="rect">
            <a:avLst/>
          </a:prstGeom>
        </p:spPr>
      </p:pic>
    </p:spTree>
    <p:extLst>
      <p:ext uri="{BB962C8B-B14F-4D97-AF65-F5344CB8AC3E}">
        <p14:creationId xmlns:p14="http://schemas.microsoft.com/office/powerpoint/2010/main" val="10391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880E8E-4BC3-1428-5171-9B0481933B5F}"/>
              </a:ext>
            </a:extLst>
          </p:cNvPr>
          <p:cNvSpPr>
            <a:spLocks noGrp="1"/>
          </p:cNvSpPr>
          <p:nvPr>
            <p:ph type="title"/>
          </p:nvPr>
        </p:nvSpPr>
        <p:spPr>
          <a:xfrm>
            <a:off x="990000" y="945926"/>
            <a:ext cx="3531600" cy="2483074"/>
          </a:xfrm>
        </p:spPr>
        <p:txBody>
          <a:bodyPr anchor="t">
            <a:normAutofit/>
          </a:bodyPr>
          <a:lstStyle/>
          <a:p>
            <a:pPr algn="ctr">
              <a:lnSpc>
                <a:spcPct val="200000"/>
              </a:lnSpc>
            </a:pPr>
            <a:r>
              <a:rPr lang="en-US" dirty="0"/>
              <a:t>Company 2:</a:t>
            </a:r>
            <a:br>
              <a:rPr lang="en-US" dirty="0"/>
            </a:br>
            <a:r>
              <a:rPr lang="en-US" dirty="0"/>
              <a:t>Tesla </a:t>
            </a:r>
          </a:p>
        </p:txBody>
      </p:sp>
      <p:sp>
        <p:nvSpPr>
          <p:cNvPr id="3" name="Content Placeholder 2">
            <a:extLst>
              <a:ext uri="{FF2B5EF4-FFF2-40B4-BE49-F238E27FC236}">
                <a16:creationId xmlns:a16="http://schemas.microsoft.com/office/drawing/2014/main" id="{CE9295F9-2889-47E1-B59F-CEFE82FFEFDB}"/>
              </a:ext>
            </a:extLst>
          </p:cNvPr>
          <p:cNvSpPr>
            <a:spLocks noGrp="1"/>
          </p:cNvSpPr>
          <p:nvPr>
            <p:ph idx="1"/>
          </p:nvPr>
        </p:nvSpPr>
        <p:spPr>
          <a:xfrm>
            <a:off x="4997457" y="935999"/>
            <a:ext cx="6114543" cy="4832975"/>
          </a:xfrm>
        </p:spPr>
        <p:txBody>
          <a:bodyPr>
            <a:normAutofit/>
          </a:bodyPr>
          <a:lstStyle/>
          <a:p>
            <a:pPr marL="0" indent="0">
              <a:buNone/>
            </a:pPr>
            <a:r>
              <a:rPr lang="en-US" dirty="0">
                <a:solidFill>
                  <a:schemeClr val="tx1"/>
                </a:solidFill>
              </a:rPr>
              <a:t>Corporate Culture Analysis </a:t>
            </a:r>
          </a:p>
          <a:p>
            <a:pPr lvl="1"/>
            <a:r>
              <a:rPr lang="en-US" sz="1800" i="0" dirty="0">
                <a:solidFill>
                  <a:schemeClr val="tx1"/>
                </a:solidFill>
              </a:rPr>
              <a:t>1</a:t>
            </a:r>
            <a:r>
              <a:rPr lang="en-US" sz="1800" dirty="0">
                <a:solidFill>
                  <a:schemeClr val="tx1"/>
                </a:solidFill>
              </a:rPr>
              <a:t>. </a:t>
            </a:r>
            <a:r>
              <a:rPr lang="en-US" sz="1800" i="0" dirty="0">
                <a:solidFill>
                  <a:schemeClr val="tx1"/>
                </a:solidFill>
              </a:rPr>
              <a:t>I</a:t>
            </a:r>
            <a:r>
              <a:rPr lang="en-US" sz="1800" b="0" i="0" u="none" strike="noStrike" dirty="0">
                <a:solidFill>
                  <a:schemeClr val="tx1"/>
                </a:solidFill>
                <a:effectLst/>
              </a:rPr>
              <a:t>mportance of environmental sustainability</a:t>
            </a:r>
            <a:endParaRPr lang="en-US" sz="1800" dirty="0">
              <a:solidFill>
                <a:schemeClr val="tx1"/>
              </a:solidFill>
            </a:endParaRPr>
          </a:p>
          <a:p>
            <a:pPr marL="360000" lvl="2" indent="0">
              <a:buNone/>
            </a:pPr>
            <a:r>
              <a:rPr lang="en-US" sz="1800" dirty="0">
                <a:solidFill>
                  <a:schemeClr val="tx1"/>
                </a:solidFill>
              </a:rPr>
              <a:t>2. I</a:t>
            </a:r>
            <a:r>
              <a:rPr lang="en-US" sz="1800" b="0" i="0" u="none" strike="noStrike" dirty="0">
                <a:solidFill>
                  <a:schemeClr val="tx1"/>
                </a:solidFill>
                <a:effectLst/>
              </a:rPr>
              <a:t>mportance of clear and effective communication</a:t>
            </a:r>
          </a:p>
          <a:p>
            <a:pPr marL="0" indent="0">
              <a:buNone/>
            </a:pPr>
            <a:r>
              <a:rPr lang="en-US" b="0" i="0" u="none" strike="noStrike" dirty="0">
                <a:solidFill>
                  <a:schemeClr val="tx1"/>
                </a:solidFill>
                <a:effectLst/>
              </a:rPr>
              <a:t>Suggested Revisions or Considerations: </a:t>
            </a:r>
          </a:p>
          <a:p>
            <a:pPr lvl="1"/>
            <a:r>
              <a:rPr lang="en-US" sz="1800" b="0" i="0" u="none" strike="noStrike" dirty="0">
                <a:solidFill>
                  <a:schemeClr val="tx1"/>
                </a:solidFill>
                <a:effectLst/>
              </a:rPr>
              <a:t>- Include examples of how the company has prioritized diversity and inclusion in its hiring and workplace practices.</a:t>
            </a:r>
            <a:endParaRPr lang="en-US" dirty="0">
              <a:solidFill>
                <a:schemeClr val="tx1"/>
              </a:solidFill>
            </a:endParaRPr>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sp>
        <p:nvSpPr>
          <p:cNvPr id="4" name="Footer Placeholder 3">
            <a:extLst>
              <a:ext uri="{FF2B5EF4-FFF2-40B4-BE49-F238E27FC236}">
                <a16:creationId xmlns:a16="http://schemas.microsoft.com/office/drawing/2014/main" id="{E929694A-5AA0-8D61-680B-9FA693D4B09B}"/>
              </a:ext>
            </a:extLst>
          </p:cNvPr>
          <p:cNvSpPr>
            <a:spLocks noGrp="1"/>
          </p:cNvSpPr>
          <p:nvPr>
            <p:ph type="ftr" sz="quarter" idx="11"/>
          </p:nvPr>
        </p:nvSpPr>
        <p:spPr/>
        <p:txBody>
          <a:bodyPr/>
          <a:lstStyle/>
          <a:p>
            <a:r>
              <a:rPr lang="en-US" dirty="0"/>
              <a:t>Karley Larison </a:t>
            </a:r>
          </a:p>
        </p:txBody>
      </p:sp>
      <p:pic>
        <p:nvPicPr>
          <p:cNvPr id="5" name="Audio Recording Apr 23, 2023 at 4:21:51 PM">
            <a:hlinkClick r:id="" action="ppaction://media"/>
            <a:extLst>
              <a:ext uri="{FF2B5EF4-FFF2-40B4-BE49-F238E27FC236}">
                <a16:creationId xmlns:a16="http://schemas.microsoft.com/office/drawing/2014/main" id="{35BC2663-61B8-CB34-4C98-E1428F8C64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8215" y="5951200"/>
            <a:ext cx="812800" cy="812800"/>
          </a:xfrm>
          <a:prstGeom prst="rect">
            <a:avLst/>
          </a:prstGeom>
        </p:spPr>
      </p:pic>
    </p:spTree>
    <p:extLst>
      <p:ext uri="{BB962C8B-B14F-4D97-AF65-F5344CB8AC3E}">
        <p14:creationId xmlns:p14="http://schemas.microsoft.com/office/powerpoint/2010/main" val="110523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FrostyVTI">
  <a:themeElements>
    <a:clrScheme name="AnalogousFromLightSeedRightStep">
      <a:dk1>
        <a:srgbClr val="000000"/>
      </a:dk1>
      <a:lt1>
        <a:srgbClr val="FFFFFF"/>
      </a:lt1>
      <a:dk2>
        <a:srgbClr val="36371F"/>
      </a:dk2>
      <a:lt2>
        <a:srgbClr val="E2E8E4"/>
      </a:lt2>
      <a:accent1>
        <a:srgbClr val="C593B3"/>
      </a:accent1>
      <a:accent2>
        <a:srgbClr val="BA7F8C"/>
      </a:accent2>
      <a:accent3>
        <a:srgbClr val="C49B91"/>
      </a:accent3>
      <a:accent4>
        <a:srgbClr val="B7A07D"/>
      </a:accent4>
      <a:accent5>
        <a:srgbClr val="A5A67D"/>
      </a:accent5>
      <a:accent6>
        <a:srgbClr val="94AC75"/>
      </a:accent6>
      <a:hlink>
        <a:srgbClr val="568D6A"/>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2247</Words>
  <Application>Microsoft Macintosh PowerPoint</Application>
  <PresentationFormat>Widescreen</PresentationFormat>
  <Paragraphs>110</Paragraphs>
  <Slides>14</Slides>
  <Notes>9</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Next LT Pro</vt:lpstr>
      <vt:lpstr>Calibri</vt:lpstr>
      <vt:lpstr>Goudy Old Style</vt:lpstr>
      <vt:lpstr>Wingdings</vt:lpstr>
      <vt:lpstr>FrostyVTI</vt:lpstr>
      <vt:lpstr>COMM 351 ePortfolio Part 3</vt:lpstr>
      <vt:lpstr>Introduction </vt:lpstr>
      <vt:lpstr>Objectives </vt:lpstr>
      <vt:lpstr>Company 1:   Amazon </vt:lpstr>
      <vt:lpstr>Company 1: Amazon </vt:lpstr>
      <vt:lpstr>Company 1:   Amazon </vt:lpstr>
      <vt:lpstr>Company 2: Tesla </vt:lpstr>
      <vt:lpstr>Company 2: Tesla </vt:lpstr>
      <vt:lpstr>Company 2: Tesla </vt:lpstr>
      <vt:lpstr>Company 3: Salesforce </vt:lpstr>
      <vt:lpstr>Company 3: Salesforce</vt:lpstr>
      <vt:lpstr>Company 3: Salesforce </vt:lpstr>
      <vt:lpstr>Conclusion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 351 ePortfolio Part 3</dc:title>
  <dc:creator>Larison, Nolan E.</dc:creator>
  <cp:lastModifiedBy>Larison, Nolan E.</cp:lastModifiedBy>
  <cp:revision>1</cp:revision>
  <dcterms:created xsi:type="dcterms:W3CDTF">2023-04-23T18:00:08Z</dcterms:created>
  <dcterms:modified xsi:type="dcterms:W3CDTF">2023-04-23T20:43:32Z</dcterms:modified>
</cp:coreProperties>
</file>